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0" r:id="rId2"/>
  </p:sldMasterIdLst>
  <p:notesMasterIdLst>
    <p:notesMasterId r:id="rId78"/>
  </p:notesMasterIdLst>
  <p:handoutMasterIdLst>
    <p:handoutMasterId r:id="rId79"/>
  </p:handoutMasterIdLst>
  <p:sldIdLst>
    <p:sldId id="256" r:id="rId3"/>
    <p:sldId id="322" r:id="rId4"/>
    <p:sldId id="323" r:id="rId5"/>
    <p:sldId id="266" r:id="rId6"/>
    <p:sldId id="324" r:id="rId7"/>
    <p:sldId id="325" r:id="rId8"/>
    <p:sldId id="385" r:id="rId9"/>
    <p:sldId id="326" r:id="rId10"/>
    <p:sldId id="331" r:id="rId11"/>
    <p:sldId id="327" r:id="rId12"/>
    <p:sldId id="386" r:id="rId13"/>
    <p:sldId id="328" r:id="rId14"/>
    <p:sldId id="329" r:id="rId15"/>
    <p:sldId id="360" r:id="rId16"/>
    <p:sldId id="330" r:id="rId17"/>
    <p:sldId id="332" r:id="rId18"/>
    <p:sldId id="387" r:id="rId19"/>
    <p:sldId id="333" r:id="rId20"/>
    <p:sldId id="334" r:id="rId21"/>
    <p:sldId id="335" r:id="rId22"/>
    <p:sldId id="336" r:id="rId23"/>
    <p:sldId id="337" r:id="rId24"/>
    <p:sldId id="388" r:id="rId25"/>
    <p:sldId id="338" r:id="rId26"/>
    <p:sldId id="339" r:id="rId27"/>
    <p:sldId id="341" r:id="rId28"/>
    <p:sldId id="389" r:id="rId29"/>
    <p:sldId id="340" r:id="rId30"/>
    <p:sldId id="342" r:id="rId31"/>
    <p:sldId id="361" r:id="rId32"/>
    <p:sldId id="343" r:id="rId33"/>
    <p:sldId id="344" r:id="rId34"/>
    <p:sldId id="345" r:id="rId35"/>
    <p:sldId id="346" r:id="rId36"/>
    <p:sldId id="390" r:id="rId37"/>
    <p:sldId id="391" r:id="rId38"/>
    <p:sldId id="350" r:id="rId39"/>
    <p:sldId id="349" r:id="rId40"/>
    <p:sldId id="348" r:id="rId41"/>
    <p:sldId id="347" r:id="rId42"/>
    <p:sldId id="351" r:id="rId43"/>
    <p:sldId id="352" r:id="rId44"/>
    <p:sldId id="392" r:id="rId45"/>
    <p:sldId id="353" r:id="rId46"/>
    <p:sldId id="354" r:id="rId47"/>
    <p:sldId id="362" r:id="rId48"/>
    <p:sldId id="355" r:id="rId49"/>
    <p:sldId id="356" r:id="rId50"/>
    <p:sldId id="357" r:id="rId51"/>
    <p:sldId id="358" r:id="rId52"/>
    <p:sldId id="359" r:id="rId53"/>
    <p:sldId id="363" r:id="rId54"/>
    <p:sldId id="364" r:id="rId55"/>
    <p:sldId id="365" r:id="rId56"/>
    <p:sldId id="366" r:id="rId57"/>
    <p:sldId id="367" r:id="rId58"/>
    <p:sldId id="368" r:id="rId59"/>
    <p:sldId id="369" r:id="rId60"/>
    <p:sldId id="370" r:id="rId61"/>
    <p:sldId id="393" r:id="rId62"/>
    <p:sldId id="371" r:id="rId63"/>
    <p:sldId id="372" r:id="rId64"/>
    <p:sldId id="373" r:id="rId65"/>
    <p:sldId id="374" r:id="rId66"/>
    <p:sldId id="375" r:id="rId67"/>
    <p:sldId id="376" r:id="rId68"/>
    <p:sldId id="394" r:id="rId69"/>
    <p:sldId id="377" r:id="rId70"/>
    <p:sldId id="378" r:id="rId71"/>
    <p:sldId id="380" r:id="rId72"/>
    <p:sldId id="381" r:id="rId73"/>
    <p:sldId id="382" r:id="rId74"/>
    <p:sldId id="383" r:id="rId75"/>
    <p:sldId id="384" r:id="rId76"/>
    <p:sldId id="395" r:id="rId77"/>
  </p:sldIdLst>
  <p:sldSz cx="9144000" cy="6858000" type="screen4x3"/>
  <p:notesSz cx="9723438" cy="6858000"/>
  <p:defaultTextStyle>
    <a:defPPr>
      <a:defRPr lang="en-US"/>
    </a:defPPr>
    <a:lvl1pPr algn="l" rtl="0" eaLnBrk="0" fontAlgn="base" hangingPunct="0">
      <a:spcBef>
        <a:spcPct val="0"/>
      </a:spcBef>
      <a:spcAft>
        <a:spcPct val="0"/>
      </a:spcAft>
      <a:defRPr kern="1200">
        <a:solidFill>
          <a:schemeClr val="tx1"/>
        </a:solidFill>
        <a:latin typeface="Zar" pitchFamily="2" charset="0"/>
        <a:ea typeface="+mn-ea"/>
        <a:cs typeface="Zar" pitchFamily="2" charset="0"/>
      </a:defRPr>
    </a:lvl1pPr>
    <a:lvl2pPr marL="457200" algn="l" rtl="0" eaLnBrk="0" fontAlgn="base" hangingPunct="0">
      <a:spcBef>
        <a:spcPct val="0"/>
      </a:spcBef>
      <a:spcAft>
        <a:spcPct val="0"/>
      </a:spcAft>
      <a:defRPr kern="1200">
        <a:solidFill>
          <a:schemeClr val="tx1"/>
        </a:solidFill>
        <a:latin typeface="Zar" pitchFamily="2" charset="0"/>
        <a:ea typeface="+mn-ea"/>
        <a:cs typeface="Zar" pitchFamily="2" charset="0"/>
      </a:defRPr>
    </a:lvl2pPr>
    <a:lvl3pPr marL="914400" algn="l" rtl="0" eaLnBrk="0" fontAlgn="base" hangingPunct="0">
      <a:spcBef>
        <a:spcPct val="0"/>
      </a:spcBef>
      <a:spcAft>
        <a:spcPct val="0"/>
      </a:spcAft>
      <a:defRPr kern="1200">
        <a:solidFill>
          <a:schemeClr val="tx1"/>
        </a:solidFill>
        <a:latin typeface="Zar" pitchFamily="2" charset="0"/>
        <a:ea typeface="+mn-ea"/>
        <a:cs typeface="Zar" pitchFamily="2" charset="0"/>
      </a:defRPr>
    </a:lvl3pPr>
    <a:lvl4pPr marL="1371600" algn="l" rtl="0" eaLnBrk="0" fontAlgn="base" hangingPunct="0">
      <a:spcBef>
        <a:spcPct val="0"/>
      </a:spcBef>
      <a:spcAft>
        <a:spcPct val="0"/>
      </a:spcAft>
      <a:defRPr kern="1200">
        <a:solidFill>
          <a:schemeClr val="tx1"/>
        </a:solidFill>
        <a:latin typeface="Zar" pitchFamily="2" charset="0"/>
        <a:ea typeface="+mn-ea"/>
        <a:cs typeface="Zar" pitchFamily="2" charset="0"/>
      </a:defRPr>
    </a:lvl4pPr>
    <a:lvl5pPr marL="1828800" algn="l" rtl="0" eaLnBrk="0" fontAlgn="base" hangingPunct="0">
      <a:spcBef>
        <a:spcPct val="0"/>
      </a:spcBef>
      <a:spcAft>
        <a:spcPct val="0"/>
      </a:spcAft>
      <a:defRPr kern="1200">
        <a:solidFill>
          <a:schemeClr val="tx1"/>
        </a:solidFill>
        <a:latin typeface="Zar" pitchFamily="2" charset="0"/>
        <a:ea typeface="+mn-ea"/>
        <a:cs typeface="Zar" pitchFamily="2" charset="0"/>
      </a:defRPr>
    </a:lvl5pPr>
    <a:lvl6pPr marL="2286000" algn="l" defTabSz="914400" rtl="0" eaLnBrk="1" latinLnBrk="0" hangingPunct="1">
      <a:defRPr kern="1200">
        <a:solidFill>
          <a:schemeClr val="tx1"/>
        </a:solidFill>
        <a:latin typeface="Zar" pitchFamily="2" charset="0"/>
        <a:ea typeface="+mn-ea"/>
        <a:cs typeface="Zar" pitchFamily="2" charset="0"/>
      </a:defRPr>
    </a:lvl6pPr>
    <a:lvl7pPr marL="2743200" algn="l" defTabSz="914400" rtl="0" eaLnBrk="1" latinLnBrk="0" hangingPunct="1">
      <a:defRPr kern="1200">
        <a:solidFill>
          <a:schemeClr val="tx1"/>
        </a:solidFill>
        <a:latin typeface="Zar" pitchFamily="2" charset="0"/>
        <a:ea typeface="+mn-ea"/>
        <a:cs typeface="Zar" pitchFamily="2" charset="0"/>
      </a:defRPr>
    </a:lvl7pPr>
    <a:lvl8pPr marL="3200400" algn="l" defTabSz="914400" rtl="0" eaLnBrk="1" latinLnBrk="0" hangingPunct="1">
      <a:defRPr kern="1200">
        <a:solidFill>
          <a:schemeClr val="tx1"/>
        </a:solidFill>
        <a:latin typeface="Zar" pitchFamily="2" charset="0"/>
        <a:ea typeface="+mn-ea"/>
        <a:cs typeface="Zar" pitchFamily="2" charset="0"/>
      </a:defRPr>
    </a:lvl8pPr>
    <a:lvl9pPr marL="3657600" algn="l" defTabSz="914400" rtl="0" eaLnBrk="1" latinLnBrk="0" hangingPunct="1">
      <a:defRPr kern="1200">
        <a:solidFill>
          <a:schemeClr val="tx1"/>
        </a:solidFill>
        <a:latin typeface="Zar" pitchFamily="2" charset="0"/>
        <a:ea typeface="+mn-ea"/>
        <a:cs typeface="Zar"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6A6AFC"/>
    <a:srgbClr val="70F96D"/>
    <a:srgbClr val="957EE8"/>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34" autoAdjust="0"/>
  </p:normalViewPr>
  <p:slideViewPr>
    <p:cSldViewPr>
      <p:cViewPr varScale="1">
        <p:scale>
          <a:sx n="42" d="100"/>
          <a:sy n="42" d="100"/>
        </p:scale>
        <p:origin x="14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4DBC2C9-C573-41BB-A733-E11D837A483C}"/>
              </a:ext>
            </a:extLst>
          </p:cNvPr>
          <p:cNvSpPr>
            <a:spLocks noGrp="1" noChangeArrowheads="1"/>
          </p:cNvSpPr>
          <p:nvPr>
            <p:ph type="hdr" sz="quarter"/>
          </p:nvPr>
        </p:nvSpPr>
        <p:spPr bwMode="auto">
          <a:xfrm>
            <a:off x="0" y="0"/>
            <a:ext cx="42132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Zar" pitchFamily="2" charset="-78"/>
                <a:cs typeface="Zar" pitchFamily="2" charset="-78"/>
              </a:defRPr>
            </a:lvl1pPr>
          </a:lstStyle>
          <a:p>
            <a:pPr>
              <a:defRPr/>
            </a:pPr>
            <a:endParaRPr lang="en-US"/>
          </a:p>
        </p:txBody>
      </p:sp>
      <p:sp>
        <p:nvSpPr>
          <p:cNvPr id="109571" name="Rectangle 3">
            <a:extLst>
              <a:ext uri="{FF2B5EF4-FFF2-40B4-BE49-F238E27FC236}">
                <a16:creationId xmlns:a16="http://schemas.microsoft.com/office/drawing/2014/main" id="{84225444-E05D-4F41-9CDB-104E007F8538}"/>
              </a:ext>
            </a:extLst>
          </p:cNvPr>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Zar" pitchFamily="2" charset="-78"/>
                <a:cs typeface="Zar" pitchFamily="2" charset="-78"/>
              </a:defRPr>
            </a:lvl1pPr>
          </a:lstStyle>
          <a:p>
            <a:pPr>
              <a:defRPr/>
            </a:pPr>
            <a:fld id="{DB8146BE-93D2-47F9-AE16-08F218AD8614}" type="datetime1">
              <a:rPr lang="ar-SA"/>
              <a:pPr>
                <a:defRPr/>
              </a:pPr>
              <a:t>19/08/1441</a:t>
            </a:fld>
            <a:endParaRPr lang="en-US"/>
          </a:p>
        </p:txBody>
      </p:sp>
      <p:sp>
        <p:nvSpPr>
          <p:cNvPr id="109572" name="Rectangle 4">
            <a:extLst>
              <a:ext uri="{FF2B5EF4-FFF2-40B4-BE49-F238E27FC236}">
                <a16:creationId xmlns:a16="http://schemas.microsoft.com/office/drawing/2014/main" id="{D41E8C8B-29F0-4268-B7AD-86DA417B1C52}"/>
              </a:ext>
            </a:extLst>
          </p:cNvPr>
          <p:cNvSpPr>
            <a:spLocks noGrp="1" noChangeArrowheads="1"/>
          </p:cNvSpPr>
          <p:nvPr>
            <p:ph type="ftr" sz="quarter" idx="2"/>
          </p:nvPr>
        </p:nvSpPr>
        <p:spPr bwMode="auto">
          <a:xfrm>
            <a:off x="0" y="6513513"/>
            <a:ext cx="42132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Zar" pitchFamily="2" charset="-78"/>
                <a:cs typeface="Zar" pitchFamily="2" charset="-78"/>
              </a:defRPr>
            </a:lvl1pPr>
          </a:lstStyle>
          <a:p>
            <a:pPr>
              <a:defRPr/>
            </a:pPr>
            <a:endParaRPr lang="en-US"/>
          </a:p>
        </p:txBody>
      </p:sp>
      <p:sp>
        <p:nvSpPr>
          <p:cNvPr id="109573" name="Rectangle 5">
            <a:extLst>
              <a:ext uri="{FF2B5EF4-FFF2-40B4-BE49-F238E27FC236}">
                <a16:creationId xmlns:a16="http://schemas.microsoft.com/office/drawing/2014/main" id="{687BEE06-9210-4212-91A2-00BEEA3548B9}"/>
              </a:ext>
            </a:extLst>
          </p:cNvPr>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C73921C-8293-4FFE-A5F5-E376386B0BE4}" type="slidenum">
              <a:rPr lang="ar-SA" altLang="fa-IR"/>
              <a:pPr/>
              <a:t>‹#›</a:t>
            </a:fld>
            <a:endParaRPr lang="en-US" alt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B35CBA8-69A6-4338-B867-F2AED232F6D6}"/>
              </a:ext>
            </a:extLst>
          </p:cNvPr>
          <p:cNvSpPr>
            <a:spLocks noGrp="1" noChangeArrowheads="1"/>
          </p:cNvSpPr>
          <p:nvPr>
            <p:ph type="hdr" sz="quarter"/>
          </p:nvPr>
        </p:nvSpPr>
        <p:spPr bwMode="auto">
          <a:xfrm>
            <a:off x="0" y="0"/>
            <a:ext cx="42132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Zar" pitchFamily="2" charset="-78"/>
                <a:cs typeface="Zar" pitchFamily="2" charset="-78"/>
              </a:defRPr>
            </a:lvl1pPr>
          </a:lstStyle>
          <a:p>
            <a:pPr>
              <a:defRPr/>
            </a:pPr>
            <a:endParaRPr lang="en-US"/>
          </a:p>
        </p:txBody>
      </p:sp>
      <p:sp>
        <p:nvSpPr>
          <p:cNvPr id="106499" name="Rectangle 3">
            <a:extLst>
              <a:ext uri="{FF2B5EF4-FFF2-40B4-BE49-F238E27FC236}">
                <a16:creationId xmlns:a16="http://schemas.microsoft.com/office/drawing/2014/main" id="{53CE65DF-AE23-48C5-AD3B-01370B7E14FE}"/>
              </a:ext>
            </a:extLst>
          </p:cNvPr>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Zar" pitchFamily="2" charset="-78"/>
                <a:cs typeface="Zar" pitchFamily="2" charset="-78"/>
              </a:defRPr>
            </a:lvl1pPr>
          </a:lstStyle>
          <a:p>
            <a:pPr>
              <a:defRPr/>
            </a:pPr>
            <a:fld id="{A725F5EA-0D80-47EE-B6DC-0FC144421B93}" type="datetime1">
              <a:rPr lang="ar-SA"/>
              <a:pPr>
                <a:defRPr/>
              </a:pPr>
              <a:t>19/08/1441</a:t>
            </a:fld>
            <a:endParaRPr lang="en-US"/>
          </a:p>
        </p:txBody>
      </p:sp>
      <p:sp>
        <p:nvSpPr>
          <p:cNvPr id="14340" name="Rectangle 4">
            <a:extLst>
              <a:ext uri="{FF2B5EF4-FFF2-40B4-BE49-F238E27FC236}">
                <a16:creationId xmlns:a16="http://schemas.microsoft.com/office/drawing/2014/main" id="{3A4DEBA8-F89C-4A6B-A65E-0840B228B0AD}"/>
              </a:ext>
            </a:extLst>
          </p:cNvPr>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a:extLst>
              <a:ext uri="{FF2B5EF4-FFF2-40B4-BE49-F238E27FC236}">
                <a16:creationId xmlns:a16="http://schemas.microsoft.com/office/drawing/2014/main" id="{248466A7-022C-49BF-9051-34EDB2872E5F}"/>
              </a:ext>
            </a:extLst>
          </p:cNvPr>
          <p:cNvSpPr>
            <a:spLocks noGrp="1" noChangeArrowheads="1"/>
          </p:cNvSpPr>
          <p:nvPr>
            <p:ph type="body" sz="quarter" idx="3"/>
          </p:nvPr>
        </p:nvSpPr>
        <p:spPr bwMode="auto">
          <a:xfrm>
            <a:off x="973138" y="3257550"/>
            <a:ext cx="77787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6502" name="Rectangle 6">
            <a:extLst>
              <a:ext uri="{FF2B5EF4-FFF2-40B4-BE49-F238E27FC236}">
                <a16:creationId xmlns:a16="http://schemas.microsoft.com/office/drawing/2014/main" id="{65ADAAE5-7800-4C9B-91B1-0DA97C722715}"/>
              </a:ext>
            </a:extLst>
          </p:cNvPr>
          <p:cNvSpPr>
            <a:spLocks noGrp="1" noChangeArrowheads="1"/>
          </p:cNvSpPr>
          <p:nvPr>
            <p:ph type="ftr" sz="quarter" idx="4"/>
          </p:nvPr>
        </p:nvSpPr>
        <p:spPr bwMode="auto">
          <a:xfrm>
            <a:off x="0" y="6513513"/>
            <a:ext cx="42132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Zar" pitchFamily="2" charset="-78"/>
                <a:cs typeface="Zar" pitchFamily="2" charset="-78"/>
              </a:defRPr>
            </a:lvl1pPr>
          </a:lstStyle>
          <a:p>
            <a:pPr>
              <a:defRPr/>
            </a:pPr>
            <a:endParaRPr lang="en-US"/>
          </a:p>
        </p:txBody>
      </p:sp>
      <p:sp>
        <p:nvSpPr>
          <p:cNvPr id="106503" name="Rectangle 7">
            <a:extLst>
              <a:ext uri="{FF2B5EF4-FFF2-40B4-BE49-F238E27FC236}">
                <a16:creationId xmlns:a16="http://schemas.microsoft.com/office/drawing/2014/main" id="{56E4AA58-98E4-431C-A11F-FDD54A0A2811}"/>
              </a:ext>
            </a:extLst>
          </p:cNvPr>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3D14821-DF16-4DF7-B3A6-1648C45E1EBB}" type="slidenum">
              <a:rPr lang="ar-SA" altLang="fa-IR"/>
              <a:pPr/>
              <a:t>‹#›</a:t>
            </a:fld>
            <a:endParaRPr lang="en-US" alt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Zar" pitchFamily="2" charset="-78"/>
        <a:ea typeface="+mn-ea"/>
        <a:cs typeface="Arial" pitchFamily="34" charset="0"/>
      </a:defRPr>
    </a:lvl1pPr>
    <a:lvl2pPr marL="457200" algn="r" rtl="1" eaLnBrk="0" fontAlgn="base" hangingPunct="0">
      <a:spcBef>
        <a:spcPct val="30000"/>
      </a:spcBef>
      <a:spcAft>
        <a:spcPct val="0"/>
      </a:spcAft>
      <a:defRPr kumimoji="1" sz="1200" kern="1200">
        <a:solidFill>
          <a:schemeClr val="tx1"/>
        </a:solidFill>
        <a:latin typeface="Zar" pitchFamily="2" charset="-78"/>
        <a:ea typeface="+mn-ea"/>
        <a:cs typeface="Arial" pitchFamily="34" charset="0"/>
      </a:defRPr>
    </a:lvl2pPr>
    <a:lvl3pPr marL="914400" algn="r" rtl="1" eaLnBrk="0" fontAlgn="base" hangingPunct="0">
      <a:spcBef>
        <a:spcPct val="30000"/>
      </a:spcBef>
      <a:spcAft>
        <a:spcPct val="0"/>
      </a:spcAft>
      <a:defRPr kumimoji="1" sz="1200" kern="1200">
        <a:solidFill>
          <a:schemeClr val="tx1"/>
        </a:solidFill>
        <a:latin typeface="Zar" pitchFamily="2" charset="-78"/>
        <a:ea typeface="+mn-ea"/>
        <a:cs typeface="Arial" pitchFamily="34" charset="0"/>
      </a:defRPr>
    </a:lvl3pPr>
    <a:lvl4pPr marL="1371600" algn="r" rtl="1" eaLnBrk="0" fontAlgn="base" hangingPunct="0">
      <a:spcBef>
        <a:spcPct val="30000"/>
      </a:spcBef>
      <a:spcAft>
        <a:spcPct val="0"/>
      </a:spcAft>
      <a:defRPr kumimoji="1" sz="1200" kern="1200">
        <a:solidFill>
          <a:schemeClr val="tx1"/>
        </a:solidFill>
        <a:latin typeface="Zar" pitchFamily="2" charset="-78"/>
        <a:ea typeface="+mn-ea"/>
        <a:cs typeface="Arial" pitchFamily="34" charset="0"/>
      </a:defRPr>
    </a:lvl4pPr>
    <a:lvl5pPr marL="1828800" algn="r" rtl="1" eaLnBrk="0" fontAlgn="base" hangingPunct="0">
      <a:spcBef>
        <a:spcPct val="30000"/>
      </a:spcBef>
      <a:spcAft>
        <a:spcPct val="0"/>
      </a:spcAft>
      <a:defRPr kumimoji="1" sz="1200" kern="1200">
        <a:solidFill>
          <a:schemeClr val="tx1"/>
        </a:solidFill>
        <a:latin typeface="Zar" pitchFamily="2" charset="-78"/>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E67BDAF-BE22-4677-A696-76E14CD85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Zar" pitchFamily="2" charset="0"/>
                <a:cs typeface="Zar" pitchFamily="2" charset="0"/>
              </a:defRPr>
            </a:lvl1pPr>
            <a:lvl2pPr marL="742950" indent="-285750">
              <a:defRPr>
                <a:solidFill>
                  <a:schemeClr val="tx1"/>
                </a:solidFill>
                <a:latin typeface="Zar" pitchFamily="2" charset="0"/>
                <a:cs typeface="Zar" pitchFamily="2" charset="0"/>
              </a:defRPr>
            </a:lvl2pPr>
            <a:lvl3pPr marL="1143000" indent="-228600">
              <a:defRPr>
                <a:solidFill>
                  <a:schemeClr val="tx1"/>
                </a:solidFill>
                <a:latin typeface="Zar" pitchFamily="2" charset="0"/>
                <a:cs typeface="Zar" pitchFamily="2" charset="0"/>
              </a:defRPr>
            </a:lvl3pPr>
            <a:lvl4pPr marL="1600200" indent="-228600">
              <a:defRPr>
                <a:solidFill>
                  <a:schemeClr val="tx1"/>
                </a:solidFill>
                <a:latin typeface="Zar" pitchFamily="2" charset="0"/>
                <a:cs typeface="Zar" pitchFamily="2" charset="0"/>
              </a:defRPr>
            </a:lvl4pPr>
            <a:lvl5pPr marL="2057400" indent="-228600">
              <a:defRPr>
                <a:solidFill>
                  <a:schemeClr val="tx1"/>
                </a:solidFill>
                <a:latin typeface="Zar" pitchFamily="2" charset="0"/>
                <a:cs typeface="Zar" pitchFamily="2" charset="0"/>
              </a:defRPr>
            </a:lvl5pPr>
            <a:lvl6pPr marL="2514600" indent="-228600" eaLnBrk="0" fontAlgn="base" hangingPunct="0">
              <a:spcBef>
                <a:spcPct val="0"/>
              </a:spcBef>
              <a:spcAft>
                <a:spcPct val="0"/>
              </a:spcAft>
              <a:defRPr>
                <a:solidFill>
                  <a:schemeClr val="tx1"/>
                </a:solidFill>
                <a:latin typeface="Zar" pitchFamily="2" charset="0"/>
                <a:cs typeface="Zar" pitchFamily="2" charset="0"/>
              </a:defRPr>
            </a:lvl6pPr>
            <a:lvl7pPr marL="2971800" indent="-228600" eaLnBrk="0" fontAlgn="base" hangingPunct="0">
              <a:spcBef>
                <a:spcPct val="0"/>
              </a:spcBef>
              <a:spcAft>
                <a:spcPct val="0"/>
              </a:spcAft>
              <a:defRPr>
                <a:solidFill>
                  <a:schemeClr val="tx1"/>
                </a:solidFill>
                <a:latin typeface="Zar" pitchFamily="2" charset="0"/>
                <a:cs typeface="Zar" pitchFamily="2" charset="0"/>
              </a:defRPr>
            </a:lvl7pPr>
            <a:lvl8pPr marL="3429000" indent="-228600" eaLnBrk="0" fontAlgn="base" hangingPunct="0">
              <a:spcBef>
                <a:spcPct val="0"/>
              </a:spcBef>
              <a:spcAft>
                <a:spcPct val="0"/>
              </a:spcAft>
              <a:defRPr>
                <a:solidFill>
                  <a:schemeClr val="tx1"/>
                </a:solidFill>
                <a:latin typeface="Zar" pitchFamily="2" charset="0"/>
                <a:cs typeface="Zar" pitchFamily="2" charset="0"/>
              </a:defRPr>
            </a:lvl8pPr>
            <a:lvl9pPr marL="3886200" indent="-228600" eaLnBrk="0" fontAlgn="base" hangingPunct="0">
              <a:spcBef>
                <a:spcPct val="0"/>
              </a:spcBef>
              <a:spcAft>
                <a:spcPct val="0"/>
              </a:spcAft>
              <a:defRPr>
                <a:solidFill>
                  <a:schemeClr val="tx1"/>
                </a:solidFill>
                <a:latin typeface="Zar" pitchFamily="2" charset="0"/>
                <a:cs typeface="Zar" pitchFamily="2" charset="0"/>
              </a:defRPr>
            </a:lvl9pPr>
          </a:lstStyle>
          <a:p>
            <a:fld id="{070B3A3F-3176-4C54-A23D-3AD28D3E80CF}" type="slidenum">
              <a:rPr lang="ar-SA" altLang="fa-IR"/>
              <a:pPr/>
              <a:t>1</a:t>
            </a:fld>
            <a:endParaRPr lang="en-US" altLang="fa-IR"/>
          </a:p>
        </p:txBody>
      </p:sp>
      <p:sp>
        <p:nvSpPr>
          <p:cNvPr id="17411" name="Rectangle 2">
            <a:extLst>
              <a:ext uri="{FF2B5EF4-FFF2-40B4-BE49-F238E27FC236}">
                <a16:creationId xmlns:a16="http://schemas.microsoft.com/office/drawing/2014/main" id="{3242F85B-1456-4B8A-990E-993DDEA580A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1C1E760-C940-432D-9DB5-01088E149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latin typeface="Zar"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D14704-49CC-41B4-B73D-1080A9AC5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Zar" pitchFamily="2" charset="0"/>
                <a:cs typeface="Zar" pitchFamily="2" charset="0"/>
              </a:defRPr>
            </a:lvl1pPr>
            <a:lvl2pPr marL="742950" indent="-285750">
              <a:defRPr>
                <a:solidFill>
                  <a:schemeClr val="tx1"/>
                </a:solidFill>
                <a:latin typeface="Zar" pitchFamily="2" charset="0"/>
                <a:cs typeface="Zar" pitchFamily="2" charset="0"/>
              </a:defRPr>
            </a:lvl2pPr>
            <a:lvl3pPr marL="1143000" indent="-228600">
              <a:defRPr>
                <a:solidFill>
                  <a:schemeClr val="tx1"/>
                </a:solidFill>
                <a:latin typeface="Zar" pitchFamily="2" charset="0"/>
                <a:cs typeface="Zar" pitchFamily="2" charset="0"/>
              </a:defRPr>
            </a:lvl3pPr>
            <a:lvl4pPr marL="1600200" indent="-228600">
              <a:defRPr>
                <a:solidFill>
                  <a:schemeClr val="tx1"/>
                </a:solidFill>
                <a:latin typeface="Zar" pitchFamily="2" charset="0"/>
                <a:cs typeface="Zar" pitchFamily="2" charset="0"/>
              </a:defRPr>
            </a:lvl4pPr>
            <a:lvl5pPr marL="2057400" indent="-228600">
              <a:defRPr>
                <a:solidFill>
                  <a:schemeClr val="tx1"/>
                </a:solidFill>
                <a:latin typeface="Zar" pitchFamily="2" charset="0"/>
                <a:cs typeface="Zar" pitchFamily="2" charset="0"/>
              </a:defRPr>
            </a:lvl5pPr>
            <a:lvl6pPr marL="2514600" indent="-228600" eaLnBrk="0" fontAlgn="base" hangingPunct="0">
              <a:spcBef>
                <a:spcPct val="0"/>
              </a:spcBef>
              <a:spcAft>
                <a:spcPct val="0"/>
              </a:spcAft>
              <a:defRPr>
                <a:solidFill>
                  <a:schemeClr val="tx1"/>
                </a:solidFill>
                <a:latin typeface="Zar" pitchFamily="2" charset="0"/>
                <a:cs typeface="Zar" pitchFamily="2" charset="0"/>
              </a:defRPr>
            </a:lvl6pPr>
            <a:lvl7pPr marL="2971800" indent="-228600" eaLnBrk="0" fontAlgn="base" hangingPunct="0">
              <a:spcBef>
                <a:spcPct val="0"/>
              </a:spcBef>
              <a:spcAft>
                <a:spcPct val="0"/>
              </a:spcAft>
              <a:defRPr>
                <a:solidFill>
                  <a:schemeClr val="tx1"/>
                </a:solidFill>
                <a:latin typeface="Zar" pitchFamily="2" charset="0"/>
                <a:cs typeface="Zar" pitchFamily="2" charset="0"/>
              </a:defRPr>
            </a:lvl7pPr>
            <a:lvl8pPr marL="3429000" indent="-228600" eaLnBrk="0" fontAlgn="base" hangingPunct="0">
              <a:spcBef>
                <a:spcPct val="0"/>
              </a:spcBef>
              <a:spcAft>
                <a:spcPct val="0"/>
              </a:spcAft>
              <a:defRPr>
                <a:solidFill>
                  <a:schemeClr val="tx1"/>
                </a:solidFill>
                <a:latin typeface="Zar" pitchFamily="2" charset="0"/>
                <a:cs typeface="Zar" pitchFamily="2" charset="0"/>
              </a:defRPr>
            </a:lvl8pPr>
            <a:lvl9pPr marL="3886200" indent="-228600" eaLnBrk="0" fontAlgn="base" hangingPunct="0">
              <a:spcBef>
                <a:spcPct val="0"/>
              </a:spcBef>
              <a:spcAft>
                <a:spcPct val="0"/>
              </a:spcAft>
              <a:defRPr>
                <a:solidFill>
                  <a:schemeClr val="tx1"/>
                </a:solidFill>
                <a:latin typeface="Zar" pitchFamily="2" charset="0"/>
                <a:cs typeface="Zar" pitchFamily="2" charset="0"/>
              </a:defRPr>
            </a:lvl9pPr>
          </a:lstStyle>
          <a:p>
            <a:fld id="{0A11C015-13A5-4C40-A9F4-B19A83E7C0E4}" type="slidenum">
              <a:rPr lang="ar-SA" altLang="fa-IR"/>
              <a:pPr/>
              <a:t>2</a:t>
            </a:fld>
            <a:endParaRPr lang="en-US" altLang="fa-IR"/>
          </a:p>
        </p:txBody>
      </p:sp>
      <p:sp>
        <p:nvSpPr>
          <p:cNvPr id="19459" name="Rectangle 2">
            <a:extLst>
              <a:ext uri="{FF2B5EF4-FFF2-40B4-BE49-F238E27FC236}">
                <a16:creationId xmlns:a16="http://schemas.microsoft.com/office/drawing/2014/main" id="{B1491E39-B76E-4901-B295-CE81A53D887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7C71608-8512-4D35-A7A5-1BF9E4EF6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latin typeface="Zar"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448D10A-BF62-426A-B1CB-5033F070B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Zar" pitchFamily="2" charset="0"/>
                <a:cs typeface="Zar" pitchFamily="2" charset="0"/>
              </a:defRPr>
            </a:lvl1pPr>
            <a:lvl2pPr marL="742950" indent="-285750">
              <a:defRPr>
                <a:solidFill>
                  <a:schemeClr val="tx1"/>
                </a:solidFill>
                <a:latin typeface="Zar" pitchFamily="2" charset="0"/>
                <a:cs typeface="Zar" pitchFamily="2" charset="0"/>
              </a:defRPr>
            </a:lvl2pPr>
            <a:lvl3pPr marL="1143000" indent="-228600">
              <a:defRPr>
                <a:solidFill>
                  <a:schemeClr val="tx1"/>
                </a:solidFill>
                <a:latin typeface="Zar" pitchFamily="2" charset="0"/>
                <a:cs typeface="Zar" pitchFamily="2" charset="0"/>
              </a:defRPr>
            </a:lvl3pPr>
            <a:lvl4pPr marL="1600200" indent="-228600">
              <a:defRPr>
                <a:solidFill>
                  <a:schemeClr val="tx1"/>
                </a:solidFill>
                <a:latin typeface="Zar" pitchFamily="2" charset="0"/>
                <a:cs typeface="Zar" pitchFamily="2" charset="0"/>
              </a:defRPr>
            </a:lvl4pPr>
            <a:lvl5pPr marL="2057400" indent="-228600">
              <a:defRPr>
                <a:solidFill>
                  <a:schemeClr val="tx1"/>
                </a:solidFill>
                <a:latin typeface="Zar" pitchFamily="2" charset="0"/>
                <a:cs typeface="Zar" pitchFamily="2" charset="0"/>
              </a:defRPr>
            </a:lvl5pPr>
            <a:lvl6pPr marL="2514600" indent="-228600" eaLnBrk="0" fontAlgn="base" hangingPunct="0">
              <a:spcBef>
                <a:spcPct val="0"/>
              </a:spcBef>
              <a:spcAft>
                <a:spcPct val="0"/>
              </a:spcAft>
              <a:defRPr>
                <a:solidFill>
                  <a:schemeClr val="tx1"/>
                </a:solidFill>
                <a:latin typeface="Zar" pitchFamily="2" charset="0"/>
                <a:cs typeface="Zar" pitchFamily="2" charset="0"/>
              </a:defRPr>
            </a:lvl6pPr>
            <a:lvl7pPr marL="2971800" indent="-228600" eaLnBrk="0" fontAlgn="base" hangingPunct="0">
              <a:spcBef>
                <a:spcPct val="0"/>
              </a:spcBef>
              <a:spcAft>
                <a:spcPct val="0"/>
              </a:spcAft>
              <a:defRPr>
                <a:solidFill>
                  <a:schemeClr val="tx1"/>
                </a:solidFill>
                <a:latin typeface="Zar" pitchFamily="2" charset="0"/>
                <a:cs typeface="Zar" pitchFamily="2" charset="0"/>
              </a:defRPr>
            </a:lvl7pPr>
            <a:lvl8pPr marL="3429000" indent="-228600" eaLnBrk="0" fontAlgn="base" hangingPunct="0">
              <a:spcBef>
                <a:spcPct val="0"/>
              </a:spcBef>
              <a:spcAft>
                <a:spcPct val="0"/>
              </a:spcAft>
              <a:defRPr>
                <a:solidFill>
                  <a:schemeClr val="tx1"/>
                </a:solidFill>
                <a:latin typeface="Zar" pitchFamily="2" charset="0"/>
                <a:cs typeface="Zar" pitchFamily="2" charset="0"/>
              </a:defRPr>
            </a:lvl8pPr>
            <a:lvl9pPr marL="3886200" indent="-228600" eaLnBrk="0" fontAlgn="base" hangingPunct="0">
              <a:spcBef>
                <a:spcPct val="0"/>
              </a:spcBef>
              <a:spcAft>
                <a:spcPct val="0"/>
              </a:spcAft>
              <a:defRPr>
                <a:solidFill>
                  <a:schemeClr val="tx1"/>
                </a:solidFill>
                <a:latin typeface="Zar" pitchFamily="2" charset="0"/>
                <a:cs typeface="Zar" pitchFamily="2" charset="0"/>
              </a:defRPr>
            </a:lvl9pPr>
          </a:lstStyle>
          <a:p>
            <a:fld id="{44544934-FD20-4917-B50D-9A8044AE9FD0}" type="slidenum">
              <a:rPr lang="ar-SA" altLang="fa-IR"/>
              <a:pPr/>
              <a:t>3</a:t>
            </a:fld>
            <a:endParaRPr lang="en-US" altLang="fa-IR"/>
          </a:p>
        </p:txBody>
      </p:sp>
      <p:sp>
        <p:nvSpPr>
          <p:cNvPr id="21507" name="Rectangle 2">
            <a:extLst>
              <a:ext uri="{FF2B5EF4-FFF2-40B4-BE49-F238E27FC236}">
                <a16:creationId xmlns:a16="http://schemas.microsoft.com/office/drawing/2014/main" id="{0A97A816-C337-42F0-BAAB-CEB223C8D10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0EF35D6-A289-466A-B420-A09AAE4CEE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latin typeface="Zar"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CA66077-AD57-46B9-A932-A1F57382B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Zar" pitchFamily="2" charset="0"/>
                <a:cs typeface="Zar" pitchFamily="2" charset="0"/>
              </a:defRPr>
            </a:lvl1pPr>
            <a:lvl2pPr marL="742950" indent="-285750">
              <a:defRPr>
                <a:solidFill>
                  <a:schemeClr val="tx1"/>
                </a:solidFill>
                <a:latin typeface="Zar" pitchFamily="2" charset="0"/>
                <a:cs typeface="Zar" pitchFamily="2" charset="0"/>
              </a:defRPr>
            </a:lvl2pPr>
            <a:lvl3pPr marL="1143000" indent="-228600">
              <a:defRPr>
                <a:solidFill>
                  <a:schemeClr val="tx1"/>
                </a:solidFill>
                <a:latin typeface="Zar" pitchFamily="2" charset="0"/>
                <a:cs typeface="Zar" pitchFamily="2" charset="0"/>
              </a:defRPr>
            </a:lvl3pPr>
            <a:lvl4pPr marL="1600200" indent="-228600">
              <a:defRPr>
                <a:solidFill>
                  <a:schemeClr val="tx1"/>
                </a:solidFill>
                <a:latin typeface="Zar" pitchFamily="2" charset="0"/>
                <a:cs typeface="Zar" pitchFamily="2" charset="0"/>
              </a:defRPr>
            </a:lvl4pPr>
            <a:lvl5pPr marL="2057400" indent="-228600">
              <a:defRPr>
                <a:solidFill>
                  <a:schemeClr val="tx1"/>
                </a:solidFill>
                <a:latin typeface="Zar" pitchFamily="2" charset="0"/>
                <a:cs typeface="Zar" pitchFamily="2" charset="0"/>
              </a:defRPr>
            </a:lvl5pPr>
            <a:lvl6pPr marL="2514600" indent="-228600" eaLnBrk="0" fontAlgn="base" hangingPunct="0">
              <a:spcBef>
                <a:spcPct val="0"/>
              </a:spcBef>
              <a:spcAft>
                <a:spcPct val="0"/>
              </a:spcAft>
              <a:defRPr>
                <a:solidFill>
                  <a:schemeClr val="tx1"/>
                </a:solidFill>
                <a:latin typeface="Zar" pitchFamily="2" charset="0"/>
                <a:cs typeface="Zar" pitchFamily="2" charset="0"/>
              </a:defRPr>
            </a:lvl6pPr>
            <a:lvl7pPr marL="2971800" indent="-228600" eaLnBrk="0" fontAlgn="base" hangingPunct="0">
              <a:spcBef>
                <a:spcPct val="0"/>
              </a:spcBef>
              <a:spcAft>
                <a:spcPct val="0"/>
              </a:spcAft>
              <a:defRPr>
                <a:solidFill>
                  <a:schemeClr val="tx1"/>
                </a:solidFill>
                <a:latin typeface="Zar" pitchFamily="2" charset="0"/>
                <a:cs typeface="Zar" pitchFamily="2" charset="0"/>
              </a:defRPr>
            </a:lvl7pPr>
            <a:lvl8pPr marL="3429000" indent="-228600" eaLnBrk="0" fontAlgn="base" hangingPunct="0">
              <a:spcBef>
                <a:spcPct val="0"/>
              </a:spcBef>
              <a:spcAft>
                <a:spcPct val="0"/>
              </a:spcAft>
              <a:defRPr>
                <a:solidFill>
                  <a:schemeClr val="tx1"/>
                </a:solidFill>
                <a:latin typeface="Zar" pitchFamily="2" charset="0"/>
                <a:cs typeface="Zar" pitchFamily="2" charset="0"/>
              </a:defRPr>
            </a:lvl8pPr>
            <a:lvl9pPr marL="3886200" indent="-228600" eaLnBrk="0" fontAlgn="base" hangingPunct="0">
              <a:spcBef>
                <a:spcPct val="0"/>
              </a:spcBef>
              <a:spcAft>
                <a:spcPct val="0"/>
              </a:spcAft>
              <a:defRPr>
                <a:solidFill>
                  <a:schemeClr val="tx1"/>
                </a:solidFill>
                <a:latin typeface="Zar" pitchFamily="2" charset="0"/>
                <a:cs typeface="Zar" pitchFamily="2" charset="0"/>
              </a:defRPr>
            </a:lvl9pPr>
          </a:lstStyle>
          <a:p>
            <a:fld id="{5A19B8BF-209E-491F-88A6-61D6D0960BDF}" type="slidenum">
              <a:rPr lang="ar-SA" altLang="fa-IR"/>
              <a:pPr/>
              <a:t>4</a:t>
            </a:fld>
            <a:endParaRPr lang="en-US" altLang="fa-IR"/>
          </a:p>
        </p:txBody>
      </p:sp>
      <p:sp>
        <p:nvSpPr>
          <p:cNvPr id="23555" name="Rectangle 2">
            <a:extLst>
              <a:ext uri="{FF2B5EF4-FFF2-40B4-BE49-F238E27FC236}">
                <a16:creationId xmlns:a16="http://schemas.microsoft.com/office/drawing/2014/main" id="{A1C95785-5D17-402A-8A89-214874ECD88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D2662C0-8B06-40D6-A133-738684EF8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latin typeface="Zar"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A512D24-F570-49CC-A4DF-410807EDA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Zar" pitchFamily="2" charset="0"/>
                <a:cs typeface="Zar" pitchFamily="2" charset="0"/>
              </a:defRPr>
            </a:lvl1pPr>
            <a:lvl2pPr marL="742950" indent="-285750">
              <a:defRPr>
                <a:solidFill>
                  <a:schemeClr val="tx1"/>
                </a:solidFill>
                <a:latin typeface="Zar" pitchFamily="2" charset="0"/>
                <a:cs typeface="Zar" pitchFamily="2" charset="0"/>
              </a:defRPr>
            </a:lvl2pPr>
            <a:lvl3pPr marL="1143000" indent="-228600">
              <a:defRPr>
                <a:solidFill>
                  <a:schemeClr val="tx1"/>
                </a:solidFill>
                <a:latin typeface="Zar" pitchFamily="2" charset="0"/>
                <a:cs typeface="Zar" pitchFamily="2" charset="0"/>
              </a:defRPr>
            </a:lvl3pPr>
            <a:lvl4pPr marL="1600200" indent="-228600">
              <a:defRPr>
                <a:solidFill>
                  <a:schemeClr val="tx1"/>
                </a:solidFill>
                <a:latin typeface="Zar" pitchFamily="2" charset="0"/>
                <a:cs typeface="Zar" pitchFamily="2" charset="0"/>
              </a:defRPr>
            </a:lvl4pPr>
            <a:lvl5pPr marL="2057400" indent="-228600">
              <a:defRPr>
                <a:solidFill>
                  <a:schemeClr val="tx1"/>
                </a:solidFill>
                <a:latin typeface="Zar" pitchFamily="2" charset="0"/>
                <a:cs typeface="Zar" pitchFamily="2" charset="0"/>
              </a:defRPr>
            </a:lvl5pPr>
            <a:lvl6pPr marL="2514600" indent="-228600" eaLnBrk="0" fontAlgn="base" hangingPunct="0">
              <a:spcBef>
                <a:spcPct val="0"/>
              </a:spcBef>
              <a:spcAft>
                <a:spcPct val="0"/>
              </a:spcAft>
              <a:defRPr>
                <a:solidFill>
                  <a:schemeClr val="tx1"/>
                </a:solidFill>
                <a:latin typeface="Zar" pitchFamily="2" charset="0"/>
                <a:cs typeface="Zar" pitchFamily="2" charset="0"/>
              </a:defRPr>
            </a:lvl6pPr>
            <a:lvl7pPr marL="2971800" indent="-228600" eaLnBrk="0" fontAlgn="base" hangingPunct="0">
              <a:spcBef>
                <a:spcPct val="0"/>
              </a:spcBef>
              <a:spcAft>
                <a:spcPct val="0"/>
              </a:spcAft>
              <a:defRPr>
                <a:solidFill>
                  <a:schemeClr val="tx1"/>
                </a:solidFill>
                <a:latin typeface="Zar" pitchFamily="2" charset="0"/>
                <a:cs typeface="Zar" pitchFamily="2" charset="0"/>
              </a:defRPr>
            </a:lvl7pPr>
            <a:lvl8pPr marL="3429000" indent="-228600" eaLnBrk="0" fontAlgn="base" hangingPunct="0">
              <a:spcBef>
                <a:spcPct val="0"/>
              </a:spcBef>
              <a:spcAft>
                <a:spcPct val="0"/>
              </a:spcAft>
              <a:defRPr>
                <a:solidFill>
                  <a:schemeClr val="tx1"/>
                </a:solidFill>
                <a:latin typeface="Zar" pitchFamily="2" charset="0"/>
                <a:cs typeface="Zar" pitchFamily="2" charset="0"/>
              </a:defRPr>
            </a:lvl8pPr>
            <a:lvl9pPr marL="3886200" indent="-228600" eaLnBrk="0" fontAlgn="base" hangingPunct="0">
              <a:spcBef>
                <a:spcPct val="0"/>
              </a:spcBef>
              <a:spcAft>
                <a:spcPct val="0"/>
              </a:spcAft>
              <a:defRPr>
                <a:solidFill>
                  <a:schemeClr val="tx1"/>
                </a:solidFill>
                <a:latin typeface="Zar" pitchFamily="2" charset="0"/>
                <a:cs typeface="Zar" pitchFamily="2" charset="0"/>
              </a:defRPr>
            </a:lvl9pPr>
          </a:lstStyle>
          <a:p>
            <a:fld id="{CFAA1943-A05A-41E3-A772-4CDEBE508962}" type="slidenum">
              <a:rPr lang="ar-SA" altLang="fa-IR"/>
              <a:pPr/>
              <a:t>5</a:t>
            </a:fld>
            <a:endParaRPr lang="en-US" altLang="fa-IR"/>
          </a:p>
        </p:txBody>
      </p:sp>
      <p:sp>
        <p:nvSpPr>
          <p:cNvPr id="25603" name="Rectangle 2">
            <a:extLst>
              <a:ext uri="{FF2B5EF4-FFF2-40B4-BE49-F238E27FC236}">
                <a16:creationId xmlns:a16="http://schemas.microsoft.com/office/drawing/2014/main" id="{E0DB724D-D91C-411E-9C20-F236B91C8C2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7A2196-98F5-4D20-805A-1703946B6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latin typeface="Zar"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93361C58-8CBB-4AAD-8EDD-95C318C091E4}"/>
              </a:ext>
            </a:extLst>
          </p:cNvPr>
          <p:cNvSpPr>
            <a:spLocks noGrp="1"/>
          </p:cNvSpPr>
          <p:nvPr>
            <p:ph type="dt" sz="half" idx="10"/>
          </p:nvPr>
        </p:nvSpPr>
        <p:spPr/>
        <p:txBody>
          <a:bodyPr/>
          <a:lstStyle>
            <a:lvl1pPr>
              <a:defRPr/>
            </a:lvl1pPr>
          </a:lstStyle>
          <a:p>
            <a:pPr>
              <a:defRPr/>
            </a:pPr>
            <a:fld id="{8803CB31-B365-48C7-AAB4-50DFF39F2313}" type="datetime1">
              <a:rPr lang="ar-SA"/>
              <a:pPr>
                <a:defRPr/>
              </a:pPr>
              <a:t>19/08/1441</a:t>
            </a:fld>
            <a:endParaRPr lang="fa-IR"/>
          </a:p>
        </p:txBody>
      </p:sp>
      <p:sp>
        <p:nvSpPr>
          <p:cNvPr id="5" name="Footer Placeholder 4">
            <a:extLst>
              <a:ext uri="{FF2B5EF4-FFF2-40B4-BE49-F238E27FC236}">
                <a16:creationId xmlns:a16="http://schemas.microsoft.com/office/drawing/2014/main" id="{F28745E3-AC36-4C2F-9F75-FFE686AAAAC8}"/>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39E44C5A-1E4E-429C-A4BF-E072F0C64053}"/>
              </a:ext>
            </a:extLst>
          </p:cNvPr>
          <p:cNvSpPr>
            <a:spLocks noGrp="1"/>
          </p:cNvSpPr>
          <p:nvPr>
            <p:ph type="sldNum" sz="quarter" idx="12"/>
          </p:nvPr>
        </p:nvSpPr>
        <p:spPr/>
        <p:txBody>
          <a:bodyPr/>
          <a:lstStyle>
            <a:lvl1pPr>
              <a:defRPr/>
            </a:lvl1pPr>
          </a:lstStyle>
          <a:p>
            <a:fld id="{7094696B-8CB0-4771-9037-1B8FADE609B7}" type="slidenum">
              <a:rPr lang="fa-IR" altLang="fa-IR"/>
              <a:pPr/>
              <a:t>‹#›</a:t>
            </a:fld>
            <a:endParaRPr lang="fa-IR" altLang="fa-IR"/>
          </a:p>
        </p:txBody>
      </p:sp>
    </p:spTree>
    <p:extLst>
      <p:ext uri="{BB962C8B-B14F-4D97-AF65-F5344CB8AC3E}">
        <p14:creationId xmlns:p14="http://schemas.microsoft.com/office/powerpoint/2010/main" val="339989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16F5EC2-6AC8-434E-BCB3-A3579573259D}"/>
              </a:ext>
            </a:extLst>
          </p:cNvPr>
          <p:cNvSpPr>
            <a:spLocks noGrp="1"/>
          </p:cNvSpPr>
          <p:nvPr>
            <p:ph type="dt" sz="half" idx="10"/>
          </p:nvPr>
        </p:nvSpPr>
        <p:spPr/>
        <p:txBody>
          <a:bodyPr/>
          <a:lstStyle>
            <a:lvl1pPr>
              <a:defRPr/>
            </a:lvl1pPr>
          </a:lstStyle>
          <a:p>
            <a:pPr>
              <a:defRPr/>
            </a:pPr>
            <a:fld id="{689B60A2-978D-4174-90C6-05E55994081D}" type="datetime1">
              <a:rPr lang="ar-SA"/>
              <a:pPr>
                <a:defRPr/>
              </a:pPr>
              <a:t>19/08/1441</a:t>
            </a:fld>
            <a:endParaRPr lang="fa-IR"/>
          </a:p>
        </p:txBody>
      </p:sp>
      <p:sp>
        <p:nvSpPr>
          <p:cNvPr id="5" name="Footer Placeholder 4">
            <a:extLst>
              <a:ext uri="{FF2B5EF4-FFF2-40B4-BE49-F238E27FC236}">
                <a16:creationId xmlns:a16="http://schemas.microsoft.com/office/drawing/2014/main" id="{C31EF2FB-BE52-442D-8B40-A1B813A0D117}"/>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1CFC2FE7-9DC7-4E8C-AB17-23063FA0B91F}"/>
              </a:ext>
            </a:extLst>
          </p:cNvPr>
          <p:cNvSpPr>
            <a:spLocks noGrp="1"/>
          </p:cNvSpPr>
          <p:nvPr>
            <p:ph type="sldNum" sz="quarter" idx="12"/>
          </p:nvPr>
        </p:nvSpPr>
        <p:spPr/>
        <p:txBody>
          <a:bodyPr/>
          <a:lstStyle>
            <a:lvl1pPr>
              <a:defRPr/>
            </a:lvl1pPr>
          </a:lstStyle>
          <a:p>
            <a:fld id="{E92EC72D-23DB-4803-ADA9-EF646F916272}" type="slidenum">
              <a:rPr lang="fa-IR" altLang="fa-IR"/>
              <a:pPr/>
              <a:t>‹#›</a:t>
            </a:fld>
            <a:endParaRPr lang="fa-IR" altLang="fa-IR"/>
          </a:p>
        </p:txBody>
      </p:sp>
    </p:spTree>
    <p:extLst>
      <p:ext uri="{BB962C8B-B14F-4D97-AF65-F5344CB8AC3E}">
        <p14:creationId xmlns:p14="http://schemas.microsoft.com/office/powerpoint/2010/main" val="216092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D4B82BD-6F82-4436-A26E-DC5791CB0E32}"/>
              </a:ext>
            </a:extLst>
          </p:cNvPr>
          <p:cNvSpPr>
            <a:spLocks noGrp="1"/>
          </p:cNvSpPr>
          <p:nvPr>
            <p:ph type="dt" sz="half" idx="10"/>
          </p:nvPr>
        </p:nvSpPr>
        <p:spPr/>
        <p:txBody>
          <a:bodyPr/>
          <a:lstStyle>
            <a:lvl1pPr>
              <a:defRPr/>
            </a:lvl1pPr>
          </a:lstStyle>
          <a:p>
            <a:pPr>
              <a:defRPr/>
            </a:pPr>
            <a:fld id="{6AB3CE5C-1A02-48AB-9B79-EE66D2F731BE}" type="datetime1">
              <a:rPr lang="ar-SA"/>
              <a:pPr>
                <a:defRPr/>
              </a:pPr>
              <a:t>19/08/1441</a:t>
            </a:fld>
            <a:endParaRPr lang="fa-IR"/>
          </a:p>
        </p:txBody>
      </p:sp>
      <p:sp>
        <p:nvSpPr>
          <p:cNvPr id="5" name="Footer Placeholder 4">
            <a:extLst>
              <a:ext uri="{FF2B5EF4-FFF2-40B4-BE49-F238E27FC236}">
                <a16:creationId xmlns:a16="http://schemas.microsoft.com/office/drawing/2014/main" id="{A44F6A85-CD2C-4403-92D9-E8C1416ED241}"/>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685132CC-7C94-4D94-BFD6-2604E4F11B4D}"/>
              </a:ext>
            </a:extLst>
          </p:cNvPr>
          <p:cNvSpPr>
            <a:spLocks noGrp="1"/>
          </p:cNvSpPr>
          <p:nvPr>
            <p:ph type="sldNum" sz="quarter" idx="12"/>
          </p:nvPr>
        </p:nvSpPr>
        <p:spPr/>
        <p:txBody>
          <a:bodyPr/>
          <a:lstStyle>
            <a:lvl1pPr>
              <a:defRPr/>
            </a:lvl1pPr>
          </a:lstStyle>
          <a:p>
            <a:fld id="{5CE7B704-78D9-4585-BD80-6984C16F550C}" type="slidenum">
              <a:rPr lang="fa-IR" altLang="fa-IR"/>
              <a:pPr/>
              <a:t>‹#›</a:t>
            </a:fld>
            <a:endParaRPr lang="fa-IR" altLang="fa-IR"/>
          </a:p>
        </p:txBody>
      </p:sp>
    </p:spTree>
    <p:extLst>
      <p:ext uri="{BB962C8B-B14F-4D97-AF65-F5344CB8AC3E}">
        <p14:creationId xmlns:p14="http://schemas.microsoft.com/office/powerpoint/2010/main" val="330636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D164A4E-A9AB-4747-9EB8-CF840A29ED33}"/>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D3EBCACF-D547-4E6A-87E2-41C29ADE16A8}"/>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Zar" pitchFamily="2" charset="-78"/>
                  <a:cs typeface="Zar" pitchFamily="2" charset="-78"/>
                </a:defRPr>
              </a:lvl1pPr>
              <a:lvl2pPr marL="742950" indent="-285750" algn="ctr">
                <a:defRPr>
                  <a:solidFill>
                    <a:schemeClr val="tx1"/>
                  </a:solidFill>
                  <a:latin typeface="Zar" pitchFamily="2" charset="-78"/>
                  <a:cs typeface="Zar" pitchFamily="2" charset="-78"/>
                </a:defRPr>
              </a:lvl2pPr>
              <a:lvl3pPr marL="1143000" indent="-228600" algn="ctr">
                <a:defRPr>
                  <a:solidFill>
                    <a:schemeClr val="tx1"/>
                  </a:solidFill>
                  <a:latin typeface="Zar" pitchFamily="2" charset="-78"/>
                  <a:cs typeface="Zar" pitchFamily="2" charset="-78"/>
                </a:defRPr>
              </a:lvl3pPr>
              <a:lvl4pPr marL="1600200" indent="-228600" algn="ctr">
                <a:defRPr>
                  <a:solidFill>
                    <a:schemeClr val="tx1"/>
                  </a:solidFill>
                  <a:latin typeface="Zar" pitchFamily="2" charset="-78"/>
                  <a:cs typeface="Zar" pitchFamily="2" charset="-78"/>
                </a:defRPr>
              </a:lvl4pPr>
              <a:lvl5pPr marL="2057400" indent="-228600" algn="ctr">
                <a:defRPr>
                  <a:solidFill>
                    <a:schemeClr val="tx1"/>
                  </a:solidFill>
                  <a:latin typeface="Zar" pitchFamily="2" charset="-78"/>
                  <a:cs typeface="Zar" pitchFamily="2" charset="-78"/>
                </a:defRPr>
              </a:lvl5pPr>
              <a:lvl6pPr marL="2514600" indent="-228600" algn="ctr" eaLnBrk="0" fontAlgn="base" hangingPunct="0">
                <a:spcBef>
                  <a:spcPct val="0"/>
                </a:spcBef>
                <a:spcAft>
                  <a:spcPct val="0"/>
                </a:spcAft>
                <a:defRPr>
                  <a:solidFill>
                    <a:schemeClr val="tx1"/>
                  </a:solidFill>
                  <a:latin typeface="Zar" pitchFamily="2" charset="-78"/>
                  <a:cs typeface="Zar" pitchFamily="2" charset="-78"/>
                </a:defRPr>
              </a:lvl6pPr>
              <a:lvl7pPr marL="2971800" indent="-228600" algn="ctr" eaLnBrk="0" fontAlgn="base" hangingPunct="0">
                <a:spcBef>
                  <a:spcPct val="0"/>
                </a:spcBef>
                <a:spcAft>
                  <a:spcPct val="0"/>
                </a:spcAft>
                <a:defRPr>
                  <a:solidFill>
                    <a:schemeClr val="tx1"/>
                  </a:solidFill>
                  <a:latin typeface="Zar" pitchFamily="2" charset="-78"/>
                  <a:cs typeface="Zar" pitchFamily="2" charset="-78"/>
                </a:defRPr>
              </a:lvl7pPr>
              <a:lvl8pPr marL="3429000" indent="-228600" algn="ctr" eaLnBrk="0" fontAlgn="base" hangingPunct="0">
                <a:spcBef>
                  <a:spcPct val="0"/>
                </a:spcBef>
                <a:spcAft>
                  <a:spcPct val="0"/>
                </a:spcAft>
                <a:defRPr>
                  <a:solidFill>
                    <a:schemeClr val="tx1"/>
                  </a:solidFill>
                  <a:latin typeface="Zar" pitchFamily="2" charset="-78"/>
                  <a:cs typeface="Zar" pitchFamily="2" charset="-78"/>
                </a:defRPr>
              </a:lvl8pPr>
              <a:lvl9pPr marL="3886200" indent="-228600" algn="ctr" eaLnBrk="0" fontAlgn="base" hangingPunct="0">
                <a:spcBef>
                  <a:spcPct val="0"/>
                </a:spcBef>
                <a:spcAft>
                  <a:spcPct val="0"/>
                </a:spcAft>
                <a:defRPr>
                  <a:solidFill>
                    <a:schemeClr val="tx1"/>
                  </a:solidFill>
                  <a:latin typeface="Zar" pitchFamily="2" charset="-78"/>
                  <a:cs typeface="Zar" pitchFamily="2" charset="-78"/>
                </a:defRPr>
              </a:lvl9pPr>
            </a:lstStyle>
            <a:p>
              <a:pPr eaLnBrk="1" hangingPunct="1">
                <a:defRPr/>
              </a:pPr>
              <a:endParaRPr lang="fa-IR"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8A0B9CB9-5CCC-4681-890D-88A75B0AC853}"/>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lgn="ctr">
                <a:defRPr>
                  <a:solidFill>
                    <a:schemeClr val="tx1"/>
                  </a:solidFill>
                  <a:latin typeface="Zar" pitchFamily="2" charset="-78"/>
                  <a:cs typeface="Zar" pitchFamily="2" charset="-78"/>
                </a:defRPr>
              </a:lvl1pPr>
              <a:lvl2pPr marL="742950" indent="-285750" algn="ctr">
                <a:defRPr>
                  <a:solidFill>
                    <a:schemeClr val="tx1"/>
                  </a:solidFill>
                  <a:latin typeface="Zar" pitchFamily="2" charset="-78"/>
                  <a:cs typeface="Zar" pitchFamily="2" charset="-78"/>
                </a:defRPr>
              </a:lvl2pPr>
              <a:lvl3pPr marL="1143000" indent="-228600" algn="ctr">
                <a:defRPr>
                  <a:solidFill>
                    <a:schemeClr val="tx1"/>
                  </a:solidFill>
                  <a:latin typeface="Zar" pitchFamily="2" charset="-78"/>
                  <a:cs typeface="Zar" pitchFamily="2" charset="-78"/>
                </a:defRPr>
              </a:lvl3pPr>
              <a:lvl4pPr marL="1600200" indent="-228600" algn="ctr">
                <a:defRPr>
                  <a:solidFill>
                    <a:schemeClr val="tx1"/>
                  </a:solidFill>
                  <a:latin typeface="Zar" pitchFamily="2" charset="-78"/>
                  <a:cs typeface="Zar" pitchFamily="2" charset="-78"/>
                </a:defRPr>
              </a:lvl4pPr>
              <a:lvl5pPr marL="2057400" indent="-228600" algn="ctr">
                <a:defRPr>
                  <a:solidFill>
                    <a:schemeClr val="tx1"/>
                  </a:solidFill>
                  <a:latin typeface="Zar" pitchFamily="2" charset="-78"/>
                  <a:cs typeface="Zar" pitchFamily="2" charset="-78"/>
                </a:defRPr>
              </a:lvl5pPr>
              <a:lvl6pPr marL="2514600" indent="-228600" algn="ctr" eaLnBrk="0" fontAlgn="base" hangingPunct="0">
                <a:spcBef>
                  <a:spcPct val="0"/>
                </a:spcBef>
                <a:spcAft>
                  <a:spcPct val="0"/>
                </a:spcAft>
                <a:defRPr>
                  <a:solidFill>
                    <a:schemeClr val="tx1"/>
                  </a:solidFill>
                  <a:latin typeface="Zar" pitchFamily="2" charset="-78"/>
                  <a:cs typeface="Zar" pitchFamily="2" charset="-78"/>
                </a:defRPr>
              </a:lvl6pPr>
              <a:lvl7pPr marL="2971800" indent="-228600" algn="ctr" eaLnBrk="0" fontAlgn="base" hangingPunct="0">
                <a:spcBef>
                  <a:spcPct val="0"/>
                </a:spcBef>
                <a:spcAft>
                  <a:spcPct val="0"/>
                </a:spcAft>
                <a:defRPr>
                  <a:solidFill>
                    <a:schemeClr val="tx1"/>
                  </a:solidFill>
                  <a:latin typeface="Zar" pitchFamily="2" charset="-78"/>
                  <a:cs typeface="Zar" pitchFamily="2" charset="-78"/>
                </a:defRPr>
              </a:lvl7pPr>
              <a:lvl8pPr marL="3429000" indent="-228600" algn="ctr" eaLnBrk="0" fontAlgn="base" hangingPunct="0">
                <a:spcBef>
                  <a:spcPct val="0"/>
                </a:spcBef>
                <a:spcAft>
                  <a:spcPct val="0"/>
                </a:spcAft>
                <a:defRPr>
                  <a:solidFill>
                    <a:schemeClr val="tx1"/>
                  </a:solidFill>
                  <a:latin typeface="Zar" pitchFamily="2" charset="-78"/>
                  <a:cs typeface="Zar" pitchFamily="2" charset="-78"/>
                </a:defRPr>
              </a:lvl8pPr>
              <a:lvl9pPr marL="3886200" indent="-228600" algn="ctr" eaLnBrk="0" fontAlgn="base" hangingPunct="0">
                <a:spcBef>
                  <a:spcPct val="0"/>
                </a:spcBef>
                <a:spcAft>
                  <a:spcPct val="0"/>
                </a:spcAft>
                <a:defRPr>
                  <a:solidFill>
                    <a:schemeClr val="tx1"/>
                  </a:solidFill>
                  <a:latin typeface="Zar" pitchFamily="2" charset="-78"/>
                  <a:cs typeface="Zar" pitchFamily="2" charset="-78"/>
                </a:defRPr>
              </a:lvl9pPr>
            </a:lstStyle>
            <a:p>
              <a:pPr eaLnBrk="1" hangingPunct="1">
                <a:defRPr/>
              </a:pPr>
              <a:endParaRPr lang="fa-IR" altLang="en-US" sz="2400">
                <a:latin typeface="Times New Roman" panose="02020603050405020304" pitchFamily="18" charset="0"/>
              </a:endParaRPr>
            </a:p>
          </p:txBody>
        </p:sp>
        <p:sp>
          <p:nvSpPr>
            <p:cNvPr id="7" name="AutoShape 5">
              <a:extLst>
                <a:ext uri="{FF2B5EF4-FFF2-40B4-BE49-F238E27FC236}">
                  <a16:creationId xmlns:a16="http://schemas.microsoft.com/office/drawing/2014/main" id="{789C2DD8-0CE2-494B-A1C3-EDBACF8FE395}"/>
                </a:ext>
              </a:extLst>
            </p:cNvPr>
            <p:cNvSpPr>
              <a:spLocks noChangeArrowheads="1"/>
            </p:cNvSpPr>
            <p:nvPr userDrawn="1"/>
          </p:nvSpPr>
          <p:spPr bwMode="blackWhite">
            <a:xfrm>
              <a:off x="0" y="872"/>
              <a:ext cx="5664" cy="1152"/>
            </a:xfrm>
            <a:custGeom>
              <a:avLst/>
              <a:gdLst>
                <a:gd name="T0" fmla="*/ 0 w 4917"/>
                <a:gd name="T1" fmla="*/ 0 h 1000"/>
                <a:gd name="T2" fmla="*/ 5087 w 4917"/>
                <a:gd name="T3" fmla="*/ 0 h 1000"/>
                <a:gd name="T4" fmla="*/ 5664 w 4917"/>
                <a:gd name="T5" fmla="*/ 576 h 1000"/>
                <a:gd name="T6" fmla="*/ 5088 w 4917"/>
                <a:gd name="T7" fmla="*/ 1152 h 1000"/>
                <a:gd name="T8" fmla="*/ 0 w 4917"/>
                <a:gd name="T9" fmla="*/ 1152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Line 6">
              <a:extLst>
                <a:ext uri="{FF2B5EF4-FFF2-40B4-BE49-F238E27FC236}">
                  <a16:creationId xmlns:a16="http://schemas.microsoft.com/office/drawing/2014/main" id="{E90E8053-F818-4AD9-83A7-E71365D73946}"/>
                </a:ext>
              </a:extLst>
            </p:cNvPr>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55"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325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a:extLst>
              <a:ext uri="{FF2B5EF4-FFF2-40B4-BE49-F238E27FC236}">
                <a16:creationId xmlns:a16="http://schemas.microsoft.com/office/drawing/2014/main" id="{37202F0E-78D2-4AF5-A03E-AECB8FFFF8F7}"/>
              </a:ext>
            </a:extLst>
          </p:cNvPr>
          <p:cNvSpPr>
            <a:spLocks noGrp="1" noChangeArrowheads="1"/>
          </p:cNvSpPr>
          <p:nvPr>
            <p:ph type="dt" sz="half" idx="10"/>
          </p:nvPr>
        </p:nvSpPr>
        <p:spPr>
          <a:xfrm>
            <a:off x="457200" y="6248400"/>
            <a:ext cx="2133600" cy="471488"/>
          </a:xfrm>
        </p:spPr>
        <p:txBody>
          <a:bodyPr/>
          <a:lstStyle>
            <a:lvl1pPr>
              <a:defRPr/>
            </a:lvl1pPr>
          </a:lstStyle>
          <a:p>
            <a:pPr>
              <a:defRPr/>
            </a:pPr>
            <a:fld id="{E634CB6C-F454-4EEC-8740-F1A1FC7AAD44}" type="datetime1">
              <a:rPr lang="ar-SA"/>
              <a:pPr>
                <a:defRPr/>
              </a:pPr>
              <a:t>19/08/1441</a:t>
            </a:fld>
            <a:endParaRPr lang="en-US"/>
          </a:p>
        </p:txBody>
      </p:sp>
      <p:sp>
        <p:nvSpPr>
          <p:cNvPr id="10" name="Rectangle 10">
            <a:extLst>
              <a:ext uri="{FF2B5EF4-FFF2-40B4-BE49-F238E27FC236}">
                <a16:creationId xmlns:a16="http://schemas.microsoft.com/office/drawing/2014/main" id="{295033F1-3307-4F5A-B135-300F4679C15D}"/>
              </a:ext>
            </a:extLst>
          </p:cNvPr>
          <p:cNvSpPr>
            <a:spLocks noGrp="1" noChangeArrowheads="1"/>
          </p:cNvSpPr>
          <p:nvPr>
            <p:ph type="ftr" sz="quarter" idx="11"/>
          </p:nvPr>
        </p:nvSpPr>
        <p:spPr>
          <a:xfrm>
            <a:off x="3124200" y="6253163"/>
            <a:ext cx="2895600" cy="457200"/>
          </a:xfrm>
        </p:spPr>
        <p:txBody>
          <a:bodyPr/>
          <a:lstStyle>
            <a:lvl1pPr>
              <a:defRPr/>
            </a:lvl1pPr>
          </a:lstStyle>
          <a:p>
            <a:pPr>
              <a:defRPr/>
            </a:pPr>
            <a:r>
              <a:rPr lang="en-US"/>
              <a:t>www.mohandesidl.ir</a:t>
            </a:r>
          </a:p>
        </p:txBody>
      </p:sp>
      <p:sp>
        <p:nvSpPr>
          <p:cNvPr id="11" name="Rectangle 11">
            <a:extLst>
              <a:ext uri="{FF2B5EF4-FFF2-40B4-BE49-F238E27FC236}">
                <a16:creationId xmlns:a16="http://schemas.microsoft.com/office/drawing/2014/main" id="{602F532E-3537-4F36-B390-A1E3CE941CE6}"/>
              </a:ext>
            </a:extLst>
          </p:cNvPr>
          <p:cNvSpPr>
            <a:spLocks noGrp="1" noChangeArrowheads="1"/>
          </p:cNvSpPr>
          <p:nvPr>
            <p:ph type="sldNum" sz="quarter" idx="12"/>
          </p:nvPr>
        </p:nvSpPr>
        <p:spPr>
          <a:xfrm>
            <a:off x="6553200" y="6248400"/>
            <a:ext cx="2133600" cy="471488"/>
          </a:xfrm>
        </p:spPr>
        <p:txBody>
          <a:bodyPr/>
          <a:lstStyle>
            <a:lvl1pPr>
              <a:defRPr/>
            </a:lvl1pPr>
          </a:lstStyle>
          <a:p>
            <a:fld id="{8709361E-1F7B-45FC-8963-F8DD6ED213B9}" type="slidenum">
              <a:rPr lang="ar-SA" altLang="fa-IR"/>
              <a:pPr/>
              <a:t>‹#›</a:t>
            </a:fld>
            <a:endParaRPr lang="en-US" altLang="fa-IR"/>
          </a:p>
        </p:txBody>
      </p:sp>
    </p:spTree>
    <p:extLst>
      <p:ext uri="{BB962C8B-B14F-4D97-AF65-F5344CB8AC3E}">
        <p14:creationId xmlns:p14="http://schemas.microsoft.com/office/powerpoint/2010/main" val="3809225592"/>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8">
            <a:extLst>
              <a:ext uri="{FF2B5EF4-FFF2-40B4-BE49-F238E27FC236}">
                <a16:creationId xmlns:a16="http://schemas.microsoft.com/office/drawing/2014/main" id="{7AC37FE9-CF03-4419-9476-7369BEEA9349}"/>
              </a:ext>
            </a:extLst>
          </p:cNvPr>
          <p:cNvSpPr>
            <a:spLocks noGrp="1" noChangeArrowheads="1"/>
          </p:cNvSpPr>
          <p:nvPr>
            <p:ph type="dt" sz="half" idx="10"/>
          </p:nvPr>
        </p:nvSpPr>
        <p:spPr/>
        <p:txBody>
          <a:bodyPr/>
          <a:lstStyle>
            <a:lvl1pPr>
              <a:defRPr/>
            </a:lvl1pPr>
          </a:lstStyle>
          <a:p>
            <a:pPr>
              <a:defRPr/>
            </a:pPr>
            <a:fld id="{7EC1FC97-6035-4FC5-B411-483A5D580737}" type="datetime1">
              <a:rPr lang="ar-SA"/>
              <a:pPr>
                <a:defRPr/>
              </a:pPr>
              <a:t>19/08/1441</a:t>
            </a:fld>
            <a:endParaRPr lang="en-US"/>
          </a:p>
        </p:txBody>
      </p:sp>
      <p:sp>
        <p:nvSpPr>
          <p:cNvPr id="5" name="Rectangle 9">
            <a:extLst>
              <a:ext uri="{FF2B5EF4-FFF2-40B4-BE49-F238E27FC236}">
                <a16:creationId xmlns:a16="http://schemas.microsoft.com/office/drawing/2014/main" id="{030934CF-539A-4191-8D06-4CF031CACE5E}"/>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6" name="Rectangle 10">
            <a:extLst>
              <a:ext uri="{FF2B5EF4-FFF2-40B4-BE49-F238E27FC236}">
                <a16:creationId xmlns:a16="http://schemas.microsoft.com/office/drawing/2014/main" id="{FAECFD08-3CC6-447A-ABEE-22A9B3D305C7}"/>
              </a:ext>
            </a:extLst>
          </p:cNvPr>
          <p:cNvSpPr>
            <a:spLocks noGrp="1" noChangeArrowheads="1"/>
          </p:cNvSpPr>
          <p:nvPr>
            <p:ph type="sldNum" sz="quarter" idx="12"/>
          </p:nvPr>
        </p:nvSpPr>
        <p:spPr/>
        <p:txBody>
          <a:bodyPr/>
          <a:lstStyle>
            <a:lvl1pPr>
              <a:defRPr/>
            </a:lvl1pPr>
          </a:lstStyle>
          <a:p>
            <a:fld id="{B80DC5B3-96B1-4BF7-9D35-4A8019611DF0}" type="slidenum">
              <a:rPr lang="ar-SA" altLang="fa-IR"/>
              <a:pPr/>
              <a:t>‹#›</a:t>
            </a:fld>
            <a:endParaRPr lang="en-US" altLang="fa-IR"/>
          </a:p>
        </p:txBody>
      </p:sp>
    </p:spTree>
    <p:extLst>
      <p:ext uri="{BB962C8B-B14F-4D97-AF65-F5344CB8AC3E}">
        <p14:creationId xmlns:p14="http://schemas.microsoft.com/office/powerpoint/2010/main" val="3534369301"/>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BA2C1550-92CF-4102-9143-DF94CF366605}"/>
              </a:ext>
            </a:extLst>
          </p:cNvPr>
          <p:cNvSpPr>
            <a:spLocks noGrp="1" noChangeArrowheads="1"/>
          </p:cNvSpPr>
          <p:nvPr>
            <p:ph type="dt" sz="half" idx="10"/>
          </p:nvPr>
        </p:nvSpPr>
        <p:spPr/>
        <p:txBody>
          <a:bodyPr/>
          <a:lstStyle>
            <a:lvl1pPr>
              <a:defRPr/>
            </a:lvl1pPr>
          </a:lstStyle>
          <a:p>
            <a:pPr>
              <a:defRPr/>
            </a:pPr>
            <a:fld id="{1F8385BB-F735-46DE-82CB-9B58548D7842}" type="datetime1">
              <a:rPr lang="ar-SA"/>
              <a:pPr>
                <a:defRPr/>
              </a:pPr>
              <a:t>19/08/1441</a:t>
            </a:fld>
            <a:endParaRPr lang="en-US"/>
          </a:p>
        </p:txBody>
      </p:sp>
      <p:sp>
        <p:nvSpPr>
          <p:cNvPr id="5" name="Rectangle 9">
            <a:extLst>
              <a:ext uri="{FF2B5EF4-FFF2-40B4-BE49-F238E27FC236}">
                <a16:creationId xmlns:a16="http://schemas.microsoft.com/office/drawing/2014/main" id="{53426DC5-F73D-4107-B711-BD7CF36ED810}"/>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6" name="Rectangle 10">
            <a:extLst>
              <a:ext uri="{FF2B5EF4-FFF2-40B4-BE49-F238E27FC236}">
                <a16:creationId xmlns:a16="http://schemas.microsoft.com/office/drawing/2014/main" id="{F4B30DDA-C208-43C6-B535-89EAA5E3DAB5}"/>
              </a:ext>
            </a:extLst>
          </p:cNvPr>
          <p:cNvSpPr>
            <a:spLocks noGrp="1" noChangeArrowheads="1"/>
          </p:cNvSpPr>
          <p:nvPr>
            <p:ph type="sldNum" sz="quarter" idx="12"/>
          </p:nvPr>
        </p:nvSpPr>
        <p:spPr/>
        <p:txBody>
          <a:bodyPr/>
          <a:lstStyle>
            <a:lvl1pPr>
              <a:defRPr/>
            </a:lvl1pPr>
          </a:lstStyle>
          <a:p>
            <a:fld id="{1A01309F-4B30-4E48-914E-EE427585DA84}" type="slidenum">
              <a:rPr lang="ar-SA" altLang="fa-IR"/>
              <a:pPr/>
              <a:t>‹#›</a:t>
            </a:fld>
            <a:endParaRPr lang="en-US" altLang="fa-IR"/>
          </a:p>
        </p:txBody>
      </p:sp>
    </p:spTree>
    <p:extLst>
      <p:ext uri="{BB962C8B-B14F-4D97-AF65-F5344CB8AC3E}">
        <p14:creationId xmlns:p14="http://schemas.microsoft.com/office/powerpoint/2010/main" val="667196918"/>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8">
            <a:extLst>
              <a:ext uri="{FF2B5EF4-FFF2-40B4-BE49-F238E27FC236}">
                <a16:creationId xmlns:a16="http://schemas.microsoft.com/office/drawing/2014/main" id="{EEE16FAB-34CA-465E-BB67-625548AF44AA}"/>
              </a:ext>
            </a:extLst>
          </p:cNvPr>
          <p:cNvSpPr>
            <a:spLocks noGrp="1" noChangeArrowheads="1"/>
          </p:cNvSpPr>
          <p:nvPr>
            <p:ph type="dt" sz="half" idx="10"/>
          </p:nvPr>
        </p:nvSpPr>
        <p:spPr/>
        <p:txBody>
          <a:bodyPr/>
          <a:lstStyle>
            <a:lvl1pPr>
              <a:defRPr/>
            </a:lvl1pPr>
          </a:lstStyle>
          <a:p>
            <a:pPr>
              <a:defRPr/>
            </a:pPr>
            <a:fld id="{31A51F9F-2414-4A43-AB81-CF95FB61D4A1}" type="datetime1">
              <a:rPr lang="ar-SA"/>
              <a:pPr>
                <a:defRPr/>
              </a:pPr>
              <a:t>19/08/1441</a:t>
            </a:fld>
            <a:endParaRPr lang="en-US"/>
          </a:p>
        </p:txBody>
      </p:sp>
      <p:sp>
        <p:nvSpPr>
          <p:cNvPr id="6" name="Rectangle 9">
            <a:extLst>
              <a:ext uri="{FF2B5EF4-FFF2-40B4-BE49-F238E27FC236}">
                <a16:creationId xmlns:a16="http://schemas.microsoft.com/office/drawing/2014/main" id="{00D5B16F-6EFA-40D2-8FB7-15E60B8C0468}"/>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7" name="Rectangle 10">
            <a:extLst>
              <a:ext uri="{FF2B5EF4-FFF2-40B4-BE49-F238E27FC236}">
                <a16:creationId xmlns:a16="http://schemas.microsoft.com/office/drawing/2014/main" id="{F79EE2E9-AD7A-468E-81B2-65B3FA2CC777}"/>
              </a:ext>
            </a:extLst>
          </p:cNvPr>
          <p:cNvSpPr>
            <a:spLocks noGrp="1" noChangeArrowheads="1"/>
          </p:cNvSpPr>
          <p:nvPr>
            <p:ph type="sldNum" sz="quarter" idx="12"/>
          </p:nvPr>
        </p:nvSpPr>
        <p:spPr/>
        <p:txBody>
          <a:bodyPr/>
          <a:lstStyle>
            <a:lvl1pPr>
              <a:defRPr/>
            </a:lvl1pPr>
          </a:lstStyle>
          <a:p>
            <a:fld id="{F9938E2F-AB91-4EEA-9565-9E55040B97AA}" type="slidenum">
              <a:rPr lang="ar-SA" altLang="fa-IR"/>
              <a:pPr/>
              <a:t>‹#›</a:t>
            </a:fld>
            <a:endParaRPr lang="en-US" altLang="fa-IR"/>
          </a:p>
        </p:txBody>
      </p:sp>
    </p:spTree>
    <p:extLst>
      <p:ext uri="{BB962C8B-B14F-4D97-AF65-F5344CB8AC3E}">
        <p14:creationId xmlns:p14="http://schemas.microsoft.com/office/powerpoint/2010/main" val="2809786857"/>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8">
            <a:extLst>
              <a:ext uri="{FF2B5EF4-FFF2-40B4-BE49-F238E27FC236}">
                <a16:creationId xmlns:a16="http://schemas.microsoft.com/office/drawing/2014/main" id="{F78FCB2B-C20B-469F-94BE-1B3848AC4F2B}"/>
              </a:ext>
            </a:extLst>
          </p:cNvPr>
          <p:cNvSpPr>
            <a:spLocks noGrp="1" noChangeArrowheads="1"/>
          </p:cNvSpPr>
          <p:nvPr>
            <p:ph type="dt" sz="half" idx="10"/>
          </p:nvPr>
        </p:nvSpPr>
        <p:spPr/>
        <p:txBody>
          <a:bodyPr/>
          <a:lstStyle>
            <a:lvl1pPr>
              <a:defRPr/>
            </a:lvl1pPr>
          </a:lstStyle>
          <a:p>
            <a:pPr>
              <a:defRPr/>
            </a:pPr>
            <a:fld id="{55F5907D-3AD9-4893-8DBD-28F8B2409A64}" type="datetime1">
              <a:rPr lang="ar-SA"/>
              <a:pPr>
                <a:defRPr/>
              </a:pPr>
              <a:t>19/08/1441</a:t>
            </a:fld>
            <a:endParaRPr lang="en-US"/>
          </a:p>
        </p:txBody>
      </p:sp>
      <p:sp>
        <p:nvSpPr>
          <p:cNvPr id="8" name="Rectangle 9">
            <a:extLst>
              <a:ext uri="{FF2B5EF4-FFF2-40B4-BE49-F238E27FC236}">
                <a16:creationId xmlns:a16="http://schemas.microsoft.com/office/drawing/2014/main" id="{FF3A4C54-9635-4FED-84A8-E03C6D754539}"/>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9" name="Rectangle 10">
            <a:extLst>
              <a:ext uri="{FF2B5EF4-FFF2-40B4-BE49-F238E27FC236}">
                <a16:creationId xmlns:a16="http://schemas.microsoft.com/office/drawing/2014/main" id="{7D9FA708-3806-4255-9EA6-2403462C1D23}"/>
              </a:ext>
            </a:extLst>
          </p:cNvPr>
          <p:cNvSpPr>
            <a:spLocks noGrp="1" noChangeArrowheads="1"/>
          </p:cNvSpPr>
          <p:nvPr>
            <p:ph type="sldNum" sz="quarter" idx="12"/>
          </p:nvPr>
        </p:nvSpPr>
        <p:spPr/>
        <p:txBody>
          <a:bodyPr/>
          <a:lstStyle>
            <a:lvl1pPr>
              <a:defRPr/>
            </a:lvl1pPr>
          </a:lstStyle>
          <a:p>
            <a:fld id="{0317EEB9-CE92-40E0-8F0D-425371A9ECE3}" type="slidenum">
              <a:rPr lang="ar-SA" altLang="fa-IR"/>
              <a:pPr/>
              <a:t>‹#›</a:t>
            </a:fld>
            <a:endParaRPr lang="en-US" altLang="fa-IR"/>
          </a:p>
        </p:txBody>
      </p:sp>
    </p:spTree>
    <p:extLst>
      <p:ext uri="{BB962C8B-B14F-4D97-AF65-F5344CB8AC3E}">
        <p14:creationId xmlns:p14="http://schemas.microsoft.com/office/powerpoint/2010/main" val="2818104293"/>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8">
            <a:extLst>
              <a:ext uri="{FF2B5EF4-FFF2-40B4-BE49-F238E27FC236}">
                <a16:creationId xmlns:a16="http://schemas.microsoft.com/office/drawing/2014/main" id="{B8270662-72DD-4D38-95D7-D6995DACE597}"/>
              </a:ext>
            </a:extLst>
          </p:cNvPr>
          <p:cNvSpPr>
            <a:spLocks noGrp="1" noChangeArrowheads="1"/>
          </p:cNvSpPr>
          <p:nvPr>
            <p:ph type="dt" sz="half" idx="10"/>
          </p:nvPr>
        </p:nvSpPr>
        <p:spPr/>
        <p:txBody>
          <a:bodyPr/>
          <a:lstStyle>
            <a:lvl1pPr>
              <a:defRPr/>
            </a:lvl1pPr>
          </a:lstStyle>
          <a:p>
            <a:pPr>
              <a:defRPr/>
            </a:pPr>
            <a:fld id="{F7978CEA-F156-4F48-8AC3-2B338188A5AB}" type="datetime1">
              <a:rPr lang="ar-SA"/>
              <a:pPr>
                <a:defRPr/>
              </a:pPr>
              <a:t>19/08/1441</a:t>
            </a:fld>
            <a:endParaRPr lang="en-US"/>
          </a:p>
        </p:txBody>
      </p:sp>
      <p:sp>
        <p:nvSpPr>
          <p:cNvPr id="4" name="Rectangle 9">
            <a:extLst>
              <a:ext uri="{FF2B5EF4-FFF2-40B4-BE49-F238E27FC236}">
                <a16:creationId xmlns:a16="http://schemas.microsoft.com/office/drawing/2014/main" id="{1C726D78-0D29-4AD0-9DC0-40F8EE05D6D1}"/>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5" name="Rectangle 10">
            <a:extLst>
              <a:ext uri="{FF2B5EF4-FFF2-40B4-BE49-F238E27FC236}">
                <a16:creationId xmlns:a16="http://schemas.microsoft.com/office/drawing/2014/main" id="{E10D0837-4B50-45A7-BC34-5B7A0A23B4AA}"/>
              </a:ext>
            </a:extLst>
          </p:cNvPr>
          <p:cNvSpPr>
            <a:spLocks noGrp="1" noChangeArrowheads="1"/>
          </p:cNvSpPr>
          <p:nvPr>
            <p:ph type="sldNum" sz="quarter" idx="12"/>
          </p:nvPr>
        </p:nvSpPr>
        <p:spPr/>
        <p:txBody>
          <a:bodyPr/>
          <a:lstStyle>
            <a:lvl1pPr>
              <a:defRPr/>
            </a:lvl1pPr>
          </a:lstStyle>
          <a:p>
            <a:fld id="{F9FCA6AF-7014-4774-A729-E4456FCE3F29}" type="slidenum">
              <a:rPr lang="ar-SA" altLang="fa-IR"/>
              <a:pPr/>
              <a:t>‹#›</a:t>
            </a:fld>
            <a:endParaRPr lang="en-US" altLang="fa-IR"/>
          </a:p>
        </p:txBody>
      </p:sp>
    </p:spTree>
    <p:extLst>
      <p:ext uri="{BB962C8B-B14F-4D97-AF65-F5344CB8AC3E}">
        <p14:creationId xmlns:p14="http://schemas.microsoft.com/office/powerpoint/2010/main" val="897903530"/>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EBE844C-9110-481F-B743-FB007F8D7215}"/>
              </a:ext>
            </a:extLst>
          </p:cNvPr>
          <p:cNvSpPr>
            <a:spLocks noGrp="1" noChangeArrowheads="1"/>
          </p:cNvSpPr>
          <p:nvPr>
            <p:ph type="dt" sz="half" idx="10"/>
          </p:nvPr>
        </p:nvSpPr>
        <p:spPr/>
        <p:txBody>
          <a:bodyPr/>
          <a:lstStyle>
            <a:lvl1pPr>
              <a:defRPr/>
            </a:lvl1pPr>
          </a:lstStyle>
          <a:p>
            <a:pPr>
              <a:defRPr/>
            </a:pPr>
            <a:fld id="{16B3EB10-5FF5-4D6D-8333-AEF15623ABDC}" type="datetime1">
              <a:rPr lang="ar-SA"/>
              <a:pPr>
                <a:defRPr/>
              </a:pPr>
              <a:t>19/08/1441</a:t>
            </a:fld>
            <a:endParaRPr lang="en-US"/>
          </a:p>
        </p:txBody>
      </p:sp>
      <p:sp>
        <p:nvSpPr>
          <p:cNvPr id="3" name="Rectangle 9">
            <a:extLst>
              <a:ext uri="{FF2B5EF4-FFF2-40B4-BE49-F238E27FC236}">
                <a16:creationId xmlns:a16="http://schemas.microsoft.com/office/drawing/2014/main" id="{6A7B6327-A181-4FBD-8985-73D5AF92E08E}"/>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4" name="Rectangle 10">
            <a:extLst>
              <a:ext uri="{FF2B5EF4-FFF2-40B4-BE49-F238E27FC236}">
                <a16:creationId xmlns:a16="http://schemas.microsoft.com/office/drawing/2014/main" id="{7D5AB3C7-CDE4-4FED-911B-BEB1D9574AA4}"/>
              </a:ext>
            </a:extLst>
          </p:cNvPr>
          <p:cNvSpPr>
            <a:spLocks noGrp="1" noChangeArrowheads="1"/>
          </p:cNvSpPr>
          <p:nvPr>
            <p:ph type="sldNum" sz="quarter" idx="12"/>
          </p:nvPr>
        </p:nvSpPr>
        <p:spPr/>
        <p:txBody>
          <a:bodyPr/>
          <a:lstStyle>
            <a:lvl1pPr>
              <a:defRPr/>
            </a:lvl1pPr>
          </a:lstStyle>
          <a:p>
            <a:fld id="{81EE592B-5890-427B-B215-D16DFBAD14DA}" type="slidenum">
              <a:rPr lang="ar-SA" altLang="fa-IR"/>
              <a:pPr/>
              <a:t>‹#›</a:t>
            </a:fld>
            <a:endParaRPr lang="en-US" altLang="fa-IR"/>
          </a:p>
        </p:txBody>
      </p:sp>
    </p:spTree>
    <p:extLst>
      <p:ext uri="{BB962C8B-B14F-4D97-AF65-F5344CB8AC3E}">
        <p14:creationId xmlns:p14="http://schemas.microsoft.com/office/powerpoint/2010/main" val="381724240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550F4633-D6FF-4297-8385-E87C4C68D9E7}"/>
              </a:ext>
            </a:extLst>
          </p:cNvPr>
          <p:cNvSpPr>
            <a:spLocks noGrp="1" noChangeArrowheads="1"/>
          </p:cNvSpPr>
          <p:nvPr>
            <p:ph type="dt" sz="half" idx="10"/>
          </p:nvPr>
        </p:nvSpPr>
        <p:spPr/>
        <p:txBody>
          <a:bodyPr/>
          <a:lstStyle>
            <a:lvl1pPr>
              <a:defRPr/>
            </a:lvl1pPr>
          </a:lstStyle>
          <a:p>
            <a:pPr>
              <a:defRPr/>
            </a:pPr>
            <a:fld id="{22F9CD64-8BB6-4A14-B046-50069E829EB5}" type="datetime1">
              <a:rPr lang="ar-SA"/>
              <a:pPr>
                <a:defRPr/>
              </a:pPr>
              <a:t>19/08/1441</a:t>
            </a:fld>
            <a:endParaRPr lang="en-US"/>
          </a:p>
        </p:txBody>
      </p:sp>
      <p:sp>
        <p:nvSpPr>
          <p:cNvPr id="6" name="Rectangle 9">
            <a:extLst>
              <a:ext uri="{FF2B5EF4-FFF2-40B4-BE49-F238E27FC236}">
                <a16:creationId xmlns:a16="http://schemas.microsoft.com/office/drawing/2014/main" id="{5EEC8990-58EC-4583-AF5A-AF2A5C812996}"/>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7" name="Rectangle 10">
            <a:extLst>
              <a:ext uri="{FF2B5EF4-FFF2-40B4-BE49-F238E27FC236}">
                <a16:creationId xmlns:a16="http://schemas.microsoft.com/office/drawing/2014/main" id="{6C3A245F-F4E1-4FCF-A17C-713F461B7C5B}"/>
              </a:ext>
            </a:extLst>
          </p:cNvPr>
          <p:cNvSpPr>
            <a:spLocks noGrp="1" noChangeArrowheads="1"/>
          </p:cNvSpPr>
          <p:nvPr>
            <p:ph type="sldNum" sz="quarter" idx="12"/>
          </p:nvPr>
        </p:nvSpPr>
        <p:spPr/>
        <p:txBody>
          <a:bodyPr/>
          <a:lstStyle>
            <a:lvl1pPr>
              <a:defRPr/>
            </a:lvl1pPr>
          </a:lstStyle>
          <a:p>
            <a:fld id="{ADB71167-5A14-458E-99CB-CD4820BC4F33}" type="slidenum">
              <a:rPr lang="ar-SA" altLang="fa-IR"/>
              <a:pPr/>
              <a:t>‹#›</a:t>
            </a:fld>
            <a:endParaRPr lang="en-US" altLang="fa-IR"/>
          </a:p>
        </p:txBody>
      </p:sp>
    </p:spTree>
    <p:extLst>
      <p:ext uri="{BB962C8B-B14F-4D97-AF65-F5344CB8AC3E}">
        <p14:creationId xmlns:p14="http://schemas.microsoft.com/office/powerpoint/2010/main" val="183647271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3835EAEB-9EB6-484D-A810-ADBD768D9A54}"/>
              </a:ext>
            </a:extLst>
          </p:cNvPr>
          <p:cNvSpPr>
            <a:spLocks noGrp="1"/>
          </p:cNvSpPr>
          <p:nvPr>
            <p:ph type="dt" sz="half" idx="10"/>
          </p:nvPr>
        </p:nvSpPr>
        <p:spPr/>
        <p:txBody>
          <a:bodyPr/>
          <a:lstStyle>
            <a:lvl1pPr>
              <a:defRPr/>
            </a:lvl1pPr>
          </a:lstStyle>
          <a:p>
            <a:pPr>
              <a:defRPr/>
            </a:pPr>
            <a:fld id="{4386E42C-2A65-4328-A861-A07F250704EE}" type="datetime1">
              <a:rPr lang="ar-SA"/>
              <a:pPr>
                <a:defRPr/>
              </a:pPr>
              <a:t>19/08/1441</a:t>
            </a:fld>
            <a:endParaRPr lang="fa-IR"/>
          </a:p>
        </p:txBody>
      </p:sp>
      <p:sp>
        <p:nvSpPr>
          <p:cNvPr id="5" name="Footer Placeholder 4">
            <a:extLst>
              <a:ext uri="{FF2B5EF4-FFF2-40B4-BE49-F238E27FC236}">
                <a16:creationId xmlns:a16="http://schemas.microsoft.com/office/drawing/2014/main" id="{EE601188-E6A0-4C89-BEEE-687C2D84458F}"/>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CEDA9E97-B567-4390-9762-12E5E836058E}"/>
              </a:ext>
            </a:extLst>
          </p:cNvPr>
          <p:cNvSpPr>
            <a:spLocks noGrp="1"/>
          </p:cNvSpPr>
          <p:nvPr>
            <p:ph type="sldNum" sz="quarter" idx="12"/>
          </p:nvPr>
        </p:nvSpPr>
        <p:spPr/>
        <p:txBody>
          <a:bodyPr/>
          <a:lstStyle>
            <a:lvl1pPr>
              <a:defRPr/>
            </a:lvl1pPr>
          </a:lstStyle>
          <a:p>
            <a:fld id="{4961C287-56CF-4970-B9FF-1FC4360D7171}" type="slidenum">
              <a:rPr lang="fa-IR" altLang="fa-IR"/>
              <a:pPr/>
              <a:t>‹#›</a:t>
            </a:fld>
            <a:endParaRPr lang="fa-IR" altLang="fa-IR"/>
          </a:p>
        </p:txBody>
      </p:sp>
    </p:spTree>
    <p:extLst>
      <p:ext uri="{BB962C8B-B14F-4D97-AF65-F5344CB8AC3E}">
        <p14:creationId xmlns:p14="http://schemas.microsoft.com/office/powerpoint/2010/main" val="181617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5B445CB9-CC78-4EEE-BDD7-D62C27E626E0}"/>
              </a:ext>
            </a:extLst>
          </p:cNvPr>
          <p:cNvSpPr>
            <a:spLocks noGrp="1" noChangeArrowheads="1"/>
          </p:cNvSpPr>
          <p:nvPr>
            <p:ph type="dt" sz="half" idx="10"/>
          </p:nvPr>
        </p:nvSpPr>
        <p:spPr/>
        <p:txBody>
          <a:bodyPr/>
          <a:lstStyle>
            <a:lvl1pPr>
              <a:defRPr/>
            </a:lvl1pPr>
          </a:lstStyle>
          <a:p>
            <a:pPr>
              <a:defRPr/>
            </a:pPr>
            <a:fld id="{BD24C0BE-9B44-4FDA-83B3-CC2E1F6FA3FC}" type="datetime1">
              <a:rPr lang="ar-SA"/>
              <a:pPr>
                <a:defRPr/>
              </a:pPr>
              <a:t>19/08/1441</a:t>
            </a:fld>
            <a:endParaRPr lang="en-US"/>
          </a:p>
        </p:txBody>
      </p:sp>
      <p:sp>
        <p:nvSpPr>
          <p:cNvPr id="6" name="Rectangle 9">
            <a:extLst>
              <a:ext uri="{FF2B5EF4-FFF2-40B4-BE49-F238E27FC236}">
                <a16:creationId xmlns:a16="http://schemas.microsoft.com/office/drawing/2014/main" id="{03F95EBB-A283-4A29-B2B0-59451C40C959}"/>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7" name="Rectangle 10">
            <a:extLst>
              <a:ext uri="{FF2B5EF4-FFF2-40B4-BE49-F238E27FC236}">
                <a16:creationId xmlns:a16="http://schemas.microsoft.com/office/drawing/2014/main" id="{4DB3954C-749D-485C-89D9-BF58FADBDB1B}"/>
              </a:ext>
            </a:extLst>
          </p:cNvPr>
          <p:cNvSpPr>
            <a:spLocks noGrp="1" noChangeArrowheads="1"/>
          </p:cNvSpPr>
          <p:nvPr>
            <p:ph type="sldNum" sz="quarter" idx="12"/>
          </p:nvPr>
        </p:nvSpPr>
        <p:spPr/>
        <p:txBody>
          <a:bodyPr/>
          <a:lstStyle>
            <a:lvl1pPr>
              <a:defRPr/>
            </a:lvl1pPr>
          </a:lstStyle>
          <a:p>
            <a:fld id="{010EF827-34AE-4C82-9232-6F46E3073A1B}" type="slidenum">
              <a:rPr lang="ar-SA" altLang="fa-IR"/>
              <a:pPr/>
              <a:t>‹#›</a:t>
            </a:fld>
            <a:endParaRPr lang="en-US" altLang="fa-IR"/>
          </a:p>
        </p:txBody>
      </p:sp>
    </p:spTree>
    <p:extLst>
      <p:ext uri="{BB962C8B-B14F-4D97-AF65-F5344CB8AC3E}">
        <p14:creationId xmlns:p14="http://schemas.microsoft.com/office/powerpoint/2010/main" val="2989999847"/>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8">
            <a:extLst>
              <a:ext uri="{FF2B5EF4-FFF2-40B4-BE49-F238E27FC236}">
                <a16:creationId xmlns:a16="http://schemas.microsoft.com/office/drawing/2014/main" id="{C2424A77-5551-426C-B278-E4804D73EC1B}"/>
              </a:ext>
            </a:extLst>
          </p:cNvPr>
          <p:cNvSpPr>
            <a:spLocks noGrp="1" noChangeArrowheads="1"/>
          </p:cNvSpPr>
          <p:nvPr>
            <p:ph type="dt" sz="half" idx="10"/>
          </p:nvPr>
        </p:nvSpPr>
        <p:spPr/>
        <p:txBody>
          <a:bodyPr/>
          <a:lstStyle>
            <a:lvl1pPr>
              <a:defRPr/>
            </a:lvl1pPr>
          </a:lstStyle>
          <a:p>
            <a:pPr>
              <a:defRPr/>
            </a:pPr>
            <a:fld id="{97F66C83-CCE8-4BCE-9EC2-B0673E0F981A}" type="datetime1">
              <a:rPr lang="ar-SA"/>
              <a:pPr>
                <a:defRPr/>
              </a:pPr>
              <a:t>19/08/1441</a:t>
            </a:fld>
            <a:endParaRPr lang="en-US"/>
          </a:p>
        </p:txBody>
      </p:sp>
      <p:sp>
        <p:nvSpPr>
          <p:cNvPr id="5" name="Rectangle 9">
            <a:extLst>
              <a:ext uri="{FF2B5EF4-FFF2-40B4-BE49-F238E27FC236}">
                <a16:creationId xmlns:a16="http://schemas.microsoft.com/office/drawing/2014/main" id="{235ACFA4-288F-4AB3-B5EC-1F2E2359DE81}"/>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6" name="Rectangle 10">
            <a:extLst>
              <a:ext uri="{FF2B5EF4-FFF2-40B4-BE49-F238E27FC236}">
                <a16:creationId xmlns:a16="http://schemas.microsoft.com/office/drawing/2014/main" id="{CD295117-DF8F-451D-8B0A-E193AEEF10C7}"/>
              </a:ext>
            </a:extLst>
          </p:cNvPr>
          <p:cNvSpPr>
            <a:spLocks noGrp="1" noChangeArrowheads="1"/>
          </p:cNvSpPr>
          <p:nvPr>
            <p:ph type="sldNum" sz="quarter" idx="12"/>
          </p:nvPr>
        </p:nvSpPr>
        <p:spPr/>
        <p:txBody>
          <a:bodyPr/>
          <a:lstStyle>
            <a:lvl1pPr>
              <a:defRPr/>
            </a:lvl1pPr>
          </a:lstStyle>
          <a:p>
            <a:fld id="{965D50E7-E2AD-4033-9F8F-AEFC0F4ADDF1}" type="slidenum">
              <a:rPr lang="ar-SA" altLang="fa-IR"/>
              <a:pPr/>
              <a:t>‹#›</a:t>
            </a:fld>
            <a:endParaRPr lang="en-US" altLang="fa-IR"/>
          </a:p>
        </p:txBody>
      </p:sp>
    </p:spTree>
    <p:extLst>
      <p:ext uri="{BB962C8B-B14F-4D97-AF65-F5344CB8AC3E}">
        <p14:creationId xmlns:p14="http://schemas.microsoft.com/office/powerpoint/2010/main" val="3073128088"/>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8">
            <a:extLst>
              <a:ext uri="{FF2B5EF4-FFF2-40B4-BE49-F238E27FC236}">
                <a16:creationId xmlns:a16="http://schemas.microsoft.com/office/drawing/2014/main" id="{56995729-3676-4EAE-B1E3-CC000FE0C6A1}"/>
              </a:ext>
            </a:extLst>
          </p:cNvPr>
          <p:cNvSpPr>
            <a:spLocks noGrp="1" noChangeArrowheads="1"/>
          </p:cNvSpPr>
          <p:nvPr>
            <p:ph type="dt" sz="half" idx="10"/>
          </p:nvPr>
        </p:nvSpPr>
        <p:spPr/>
        <p:txBody>
          <a:bodyPr/>
          <a:lstStyle>
            <a:lvl1pPr>
              <a:defRPr/>
            </a:lvl1pPr>
          </a:lstStyle>
          <a:p>
            <a:pPr>
              <a:defRPr/>
            </a:pPr>
            <a:fld id="{D7D4CB96-4BFE-40C0-90D5-CEB99510E757}" type="datetime1">
              <a:rPr lang="ar-SA"/>
              <a:pPr>
                <a:defRPr/>
              </a:pPr>
              <a:t>19/08/1441</a:t>
            </a:fld>
            <a:endParaRPr lang="en-US"/>
          </a:p>
        </p:txBody>
      </p:sp>
      <p:sp>
        <p:nvSpPr>
          <p:cNvPr id="5" name="Rectangle 9">
            <a:extLst>
              <a:ext uri="{FF2B5EF4-FFF2-40B4-BE49-F238E27FC236}">
                <a16:creationId xmlns:a16="http://schemas.microsoft.com/office/drawing/2014/main" id="{B3FD0883-B93E-454F-81EE-D1F030C5754C}"/>
              </a:ext>
            </a:extLst>
          </p:cNvPr>
          <p:cNvSpPr>
            <a:spLocks noGrp="1" noChangeArrowheads="1"/>
          </p:cNvSpPr>
          <p:nvPr>
            <p:ph type="ftr" sz="quarter" idx="11"/>
          </p:nvPr>
        </p:nvSpPr>
        <p:spPr/>
        <p:txBody>
          <a:bodyPr/>
          <a:lstStyle>
            <a:lvl1pPr>
              <a:defRPr/>
            </a:lvl1pPr>
          </a:lstStyle>
          <a:p>
            <a:pPr>
              <a:defRPr/>
            </a:pPr>
            <a:r>
              <a:rPr lang="en-US"/>
              <a:t>www.mohandesidl.ir</a:t>
            </a:r>
          </a:p>
        </p:txBody>
      </p:sp>
      <p:sp>
        <p:nvSpPr>
          <p:cNvPr id="6" name="Rectangle 10">
            <a:extLst>
              <a:ext uri="{FF2B5EF4-FFF2-40B4-BE49-F238E27FC236}">
                <a16:creationId xmlns:a16="http://schemas.microsoft.com/office/drawing/2014/main" id="{B20809CE-D3E3-43CB-9CAF-9731F245FBA9}"/>
              </a:ext>
            </a:extLst>
          </p:cNvPr>
          <p:cNvSpPr>
            <a:spLocks noGrp="1" noChangeArrowheads="1"/>
          </p:cNvSpPr>
          <p:nvPr>
            <p:ph type="sldNum" sz="quarter" idx="12"/>
          </p:nvPr>
        </p:nvSpPr>
        <p:spPr/>
        <p:txBody>
          <a:bodyPr/>
          <a:lstStyle>
            <a:lvl1pPr>
              <a:defRPr/>
            </a:lvl1pPr>
          </a:lstStyle>
          <a:p>
            <a:fld id="{672F455F-3ACF-429F-BB70-AA6576FD1020}" type="slidenum">
              <a:rPr lang="ar-SA" altLang="fa-IR"/>
              <a:pPr/>
              <a:t>‹#›</a:t>
            </a:fld>
            <a:endParaRPr lang="en-US" altLang="fa-IR"/>
          </a:p>
        </p:txBody>
      </p:sp>
    </p:spTree>
    <p:extLst>
      <p:ext uri="{BB962C8B-B14F-4D97-AF65-F5344CB8AC3E}">
        <p14:creationId xmlns:p14="http://schemas.microsoft.com/office/powerpoint/2010/main" val="326780233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74ACA-77DA-4480-9983-40AE6D4161CF}"/>
              </a:ext>
            </a:extLst>
          </p:cNvPr>
          <p:cNvSpPr>
            <a:spLocks noGrp="1"/>
          </p:cNvSpPr>
          <p:nvPr>
            <p:ph type="dt" sz="half" idx="10"/>
          </p:nvPr>
        </p:nvSpPr>
        <p:spPr/>
        <p:txBody>
          <a:bodyPr/>
          <a:lstStyle>
            <a:lvl1pPr>
              <a:defRPr/>
            </a:lvl1pPr>
          </a:lstStyle>
          <a:p>
            <a:pPr>
              <a:defRPr/>
            </a:pPr>
            <a:fld id="{5544F325-3BF9-4D76-8196-C7E4C105D680}" type="datetime1">
              <a:rPr lang="ar-SA"/>
              <a:pPr>
                <a:defRPr/>
              </a:pPr>
              <a:t>19/08/1441</a:t>
            </a:fld>
            <a:endParaRPr lang="fa-IR"/>
          </a:p>
        </p:txBody>
      </p:sp>
      <p:sp>
        <p:nvSpPr>
          <p:cNvPr id="5" name="Footer Placeholder 4">
            <a:extLst>
              <a:ext uri="{FF2B5EF4-FFF2-40B4-BE49-F238E27FC236}">
                <a16:creationId xmlns:a16="http://schemas.microsoft.com/office/drawing/2014/main" id="{40127174-8A2D-43A5-896F-84C144AD5994}"/>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2CA2AEFF-2429-4B3A-834A-742B6EF3A6D0}"/>
              </a:ext>
            </a:extLst>
          </p:cNvPr>
          <p:cNvSpPr>
            <a:spLocks noGrp="1"/>
          </p:cNvSpPr>
          <p:nvPr>
            <p:ph type="sldNum" sz="quarter" idx="12"/>
          </p:nvPr>
        </p:nvSpPr>
        <p:spPr/>
        <p:txBody>
          <a:bodyPr/>
          <a:lstStyle>
            <a:lvl1pPr>
              <a:defRPr/>
            </a:lvl1pPr>
          </a:lstStyle>
          <a:p>
            <a:fld id="{AE07E714-2FB6-481B-A721-82E0F4D1C17A}" type="slidenum">
              <a:rPr lang="fa-IR" altLang="fa-IR"/>
              <a:pPr/>
              <a:t>‹#›</a:t>
            </a:fld>
            <a:endParaRPr lang="fa-IR" altLang="fa-IR"/>
          </a:p>
        </p:txBody>
      </p:sp>
    </p:spTree>
    <p:extLst>
      <p:ext uri="{BB962C8B-B14F-4D97-AF65-F5344CB8AC3E}">
        <p14:creationId xmlns:p14="http://schemas.microsoft.com/office/powerpoint/2010/main" val="70215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3">
            <a:extLst>
              <a:ext uri="{FF2B5EF4-FFF2-40B4-BE49-F238E27FC236}">
                <a16:creationId xmlns:a16="http://schemas.microsoft.com/office/drawing/2014/main" id="{242A2A51-6033-4C31-AB1A-8865CE7610D7}"/>
              </a:ext>
            </a:extLst>
          </p:cNvPr>
          <p:cNvSpPr>
            <a:spLocks noGrp="1"/>
          </p:cNvSpPr>
          <p:nvPr>
            <p:ph type="dt" sz="half" idx="10"/>
          </p:nvPr>
        </p:nvSpPr>
        <p:spPr/>
        <p:txBody>
          <a:bodyPr/>
          <a:lstStyle>
            <a:lvl1pPr>
              <a:defRPr/>
            </a:lvl1pPr>
          </a:lstStyle>
          <a:p>
            <a:pPr>
              <a:defRPr/>
            </a:pPr>
            <a:fld id="{3FFAA843-E4C1-42A8-946B-3FBFDC9F2734}" type="datetime1">
              <a:rPr lang="ar-SA"/>
              <a:pPr>
                <a:defRPr/>
              </a:pPr>
              <a:t>19/08/1441</a:t>
            </a:fld>
            <a:endParaRPr lang="fa-IR"/>
          </a:p>
        </p:txBody>
      </p:sp>
      <p:sp>
        <p:nvSpPr>
          <p:cNvPr id="6" name="Footer Placeholder 4">
            <a:extLst>
              <a:ext uri="{FF2B5EF4-FFF2-40B4-BE49-F238E27FC236}">
                <a16:creationId xmlns:a16="http://schemas.microsoft.com/office/drawing/2014/main" id="{EA5725C8-0B80-4484-98D0-F049F0A79EF4}"/>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7" name="Slide Number Placeholder 5">
            <a:extLst>
              <a:ext uri="{FF2B5EF4-FFF2-40B4-BE49-F238E27FC236}">
                <a16:creationId xmlns:a16="http://schemas.microsoft.com/office/drawing/2014/main" id="{CF51C7F4-4A16-46F2-8EB0-80F9E0BAE67A}"/>
              </a:ext>
            </a:extLst>
          </p:cNvPr>
          <p:cNvSpPr>
            <a:spLocks noGrp="1"/>
          </p:cNvSpPr>
          <p:nvPr>
            <p:ph type="sldNum" sz="quarter" idx="12"/>
          </p:nvPr>
        </p:nvSpPr>
        <p:spPr/>
        <p:txBody>
          <a:bodyPr/>
          <a:lstStyle>
            <a:lvl1pPr>
              <a:defRPr/>
            </a:lvl1pPr>
          </a:lstStyle>
          <a:p>
            <a:fld id="{DE9A2C64-CC0C-43D9-9E8C-F9F5B1D604B2}" type="slidenum">
              <a:rPr lang="fa-IR" altLang="fa-IR"/>
              <a:pPr/>
              <a:t>‹#›</a:t>
            </a:fld>
            <a:endParaRPr lang="fa-IR" altLang="fa-IR"/>
          </a:p>
        </p:txBody>
      </p:sp>
    </p:spTree>
    <p:extLst>
      <p:ext uri="{BB962C8B-B14F-4D97-AF65-F5344CB8AC3E}">
        <p14:creationId xmlns:p14="http://schemas.microsoft.com/office/powerpoint/2010/main" val="93245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3">
            <a:extLst>
              <a:ext uri="{FF2B5EF4-FFF2-40B4-BE49-F238E27FC236}">
                <a16:creationId xmlns:a16="http://schemas.microsoft.com/office/drawing/2014/main" id="{542049E8-B577-4BD6-817F-C2CEE521DD81}"/>
              </a:ext>
            </a:extLst>
          </p:cNvPr>
          <p:cNvSpPr>
            <a:spLocks noGrp="1"/>
          </p:cNvSpPr>
          <p:nvPr>
            <p:ph type="dt" sz="half" idx="10"/>
          </p:nvPr>
        </p:nvSpPr>
        <p:spPr/>
        <p:txBody>
          <a:bodyPr/>
          <a:lstStyle>
            <a:lvl1pPr>
              <a:defRPr/>
            </a:lvl1pPr>
          </a:lstStyle>
          <a:p>
            <a:pPr>
              <a:defRPr/>
            </a:pPr>
            <a:fld id="{03704D92-3A78-4603-87F2-9217DCA390B3}" type="datetime1">
              <a:rPr lang="ar-SA"/>
              <a:pPr>
                <a:defRPr/>
              </a:pPr>
              <a:t>19/08/1441</a:t>
            </a:fld>
            <a:endParaRPr lang="fa-IR"/>
          </a:p>
        </p:txBody>
      </p:sp>
      <p:sp>
        <p:nvSpPr>
          <p:cNvPr id="8" name="Footer Placeholder 4">
            <a:extLst>
              <a:ext uri="{FF2B5EF4-FFF2-40B4-BE49-F238E27FC236}">
                <a16:creationId xmlns:a16="http://schemas.microsoft.com/office/drawing/2014/main" id="{6B735FFC-8AAF-442A-B694-EAE78A1B9F10}"/>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9" name="Slide Number Placeholder 5">
            <a:extLst>
              <a:ext uri="{FF2B5EF4-FFF2-40B4-BE49-F238E27FC236}">
                <a16:creationId xmlns:a16="http://schemas.microsoft.com/office/drawing/2014/main" id="{81B7EC12-E1E8-4C16-8649-CDE1678E8638}"/>
              </a:ext>
            </a:extLst>
          </p:cNvPr>
          <p:cNvSpPr>
            <a:spLocks noGrp="1"/>
          </p:cNvSpPr>
          <p:nvPr>
            <p:ph type="sldNum" sz="quarter" idx="12"/>
          </p:nvPr>
        </p:nvSpPr>
        <p:spPr/>
        <p:txBody>
          <a:bodyPr/>
          <a:lstStyle>
            <a:lvl1pPr>
              <a:defRPr/>
            </a:lvl1pPr>
          </a:lstStyle>
          <a:p>
            <a:fld id="{292EBD00-6DEA-4DC9-B1C9-95E0AF2BD045}" type="slidenum">
              <a:rPr lang="fa-IR" altLang="fa-IR"/>
              <a:pPr/>
              <a:t>‹#›</a:t>
            </a:fld>
            <a:endParaRPr lang="fa-IR" altLang="fa-IR"/>
          </a:p>
        </p:txBody>
      </p:sp>
    </p:spTree>
    <p:extLst>
      <p:ext uri="{BB962C8B-B14F-4D97-AF65-F5344CB8AC3E}">
        <p14:creationId xmlns:p14="http://schemas.microsoft.com/office/powerpoint/2010/main" val="40292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3">
            <a:extLst>
              <a:ext uri="{FF2B5EF4-FFF2-40B4-BE49-F238E27FC236}">
                <a16:creationId xmlns:a16="http://schemas.microsoft.com/office/drawing/2014/main" id="{F016F43A-4621-4235-A681-A263F82DCABA}"/>
              </a:ext>
            </a:extLst>
          </p:cNvPr>
          <p:cNvSpPr>
            <a:spLocks noGrp="1"/>
          </p:cNvSpPr>
          <p:nvPr>
            <p:ph type="dt" sz="half" idx="10"/>
          </p:nvPr>
        </p:nvSpPr>
        <p:spPr/>
        <p:txBody>
          <a:bodyPr/>
          <a:lstStyle>
            <a:lvl1pPr>
              <a:defRPr/>
            </a:lvl1pPr>
          </a:lstStyle>
          <a:p>
            <a:pPr>
              <a:defRPr/>
            </a:pPr>
            <a:fld id="{3DDF9771-8ED1-4C4C-8C83-836DFC1E28FD}" type="datetime1">
              <a:rPr lang="ar-SA"/>
              <a:pPr>
                <a:defRPr/>
              </a:pPr>
              <a:t>19/08/1441</a:t>
            </a:fld>
            <a:endParaRPr lang="fa-IR"/>
          </a:p>
        </p:txBody>
      </p:sp>
      <p:sp>
        <p:nvSpPr>
          <p:cNvPr id="4" name="Footer Placeholder 4">
            <a:extLst>
              <a:ext uri="{FF2B5EF4-FFF2-40B4-BE49-F238E27FC236}">
                <a16:creationId xmlns:a16="http://schemas.microsoft.com/office/drawing/2014/main" id="{D9ADBDE0-2125-4398-BCB4-924C44BECFD4}"/>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5" name="Slide Number Placeholder 5">
            <a:extLst>
              <a:ext uri="{FF2B5EF4-FFF2-40B4-BE49-F238E27FC236}">
                <a16:creationId xmlns:a16="http://schemas.microsoft.com/office/drawing/2014/main" id="{C0DB2B22-2CA9-4885-A56B-BBA755C52B4F}"/>
              </a:ext>
            </a:extLst>
          </p:cNvPr>
          <p:cNvSpPr>
            <a:spLocks noGrp="1"/>
          </p:cNvSpPr>
          <p:nvPr>
            <p:ph type="sldNum" sz="quarter" idx="12"/>
          </p:nvPr>
        </p:nvSpPr>
        <p:spPr/>
        <p:txBody>
          <a:bodyPr/>
          <a:lstStyle>
            <a:lvl1pPr>
              <a:defRPr/>
            </a:lvl1pPr>
          </a:lstStyle>
          <a:p>
            <a:fld id="{5EA6E938-4305-4B4E-8870-3F095CF5B610}" type="slidenum">
              <a:rPr lang="fa-IR" altLang="fa-IR"/>
              <a:pPr/>
              <a:t>‹#›</a:t>
            </a:fld>
            <a:endParaRPr lang="fa-IR" altLang="fa-IR"/>
          </a:p>
        </p:txBody>
      </p:sp>
    </p:spTree>
    <p:extLst>
      <p:ext uri="{BB962C8B-B14F-4D97-AF65-F5344CB8AC3E}">
        <p14:creationId xmlns:p14="http://schemas.microsoft.com/office/powerpoint/2010/main" val="98376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30BE33-4740-4B4D-A977-4CA8B7F01904}"/>
              </a:ext>
            </a:extLst>
          </p:cNvPr>
          <p:cNvSpPr>
            <a:spLocks noGrp="1"/>
          </p:cNvSpPr>
          <p:nvPr>
            <p:ph type="dt" sz="half" idx="10"/>
          </p:nvPr>
        </p:nvSpPr>
        <p:spPr/>
        <p:txBody>
          <a:bodyPr/>
          <a:lstStyle>
            <a:lvl1pPr>
              <a:defRPr/>
            </a:lvl1pPr>
          </a:lstStyle>
          <a:p>
            <a:pPr>
              <a:defRPr/>
            </a:pPr>
            <a:fld id="{75C790BE-AAC3-4769-A493-2CBEFFB3C6AF}" type="datetime1">
              <a:rPr lang="ar-SA"/>
              <a:pPr>
                <a:defRPr/>
              </a:pPr>
              <a:t>19/08/1441</a:t>
            </a:fld>
            <a:endParaRPr lang="fa-IR"/>
          </a:p>
        </p:txBody>
      </p:sp>
      <p:sp>
        <p:nvSpPr>
          <p:cNvPr id="3" name="Footer Placeholder 4">
            <a:extLst>
              <a:ext uri="{FF2B5EF4-FFF2-40B4-BE49-F238E27FC236}">
                <a16:creationId xmlns:a16="http://schemas.microsoft.com/office/drawing/2014/main" id="{7210235A-76D2-45B5-8088-F33A2518A067}"/>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4" name="Slide Number Placeholder 5">
            <a:extLst>
              <a:ext uri="{FF2B5EF4-FFF2-40B4-BE49-F238E27FC236}">
                <a16:creationId xmlns:a16="http://schemas.microsoft.com/office/drawing/2014/main" id="{D39F7619-5E1E-47B8-8077-70B670973578}"/>
              </a:ext>
            </a:extLst>
          </p:cNvPr>
          <p:cNvSpPr>
            <a:spLocks noGrp="1"/>
          </p:cNvSpPr>
          <p:nvPr>
            <p:ph type="sldNum" sz="quarter" idx="12"/>
          </p:nvPr>
        </p:nvSpPr>
        <p:spPr/>
        <p:txBody>
          <a:bodyPr/>
          <a:lstStyle>
            <a:lvl1pPr>
              <a:defRPr/>
            </a:lvl1pPr>
          </a:lstStyle>
          <a:p>
            <a:fld id="{C8BC2369-E2AF-4D00-9D58-7FAE6F2AF276}" type="slidenum">
              <a:rPr lang="fa-IR" altLang="fa-IR"/>
              <a:pPr/>
              <a:t>‹#›</a:t>
            </a:fld>
            <a:endParaRPr lang="fa-IR" altLang="fa-IR"/>
          </a:p>
        </p:txBody>
      </p:sp>
    </p:spTree>
    <p:extLst>
      <p:ext uri="{BB962C8B-B14F-4D97-AF65-F5344CB8AC3E}">
        <p14:creationId xmlns:p14="http://schemas.microsoft.com/office/powerpoint/2010/main" val="114672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10320A-5E96-46F7-B0B8-91B023B6E1DC}"/>
              </a:ext>
            </a:extLst>
          </p:cNvPr>
          <p:cNvSpPr>
            <a:spLocks noGrp="1"/>
          </p:cNvSpPr>
          <p:nvPr>
            <p:ph type="dt" sz="half" idx="10"/>
          </p:nvPr>
        </p:nvSpPr>
        <p:spPr/>
        <p:txBody>
          <a:bodyPr/>
          <a:lstStyle>
            <a:lvl1pPr>
              <a:defRPr/>
            </a:lvl1pPr>
          </a:lstStyle>
          <a:p>
            <a:pPr>
              <a:defRPr/>
            </a:pPr>
            <a:fld id="{A64C3467-94B9-452A-9D81-AAB94EE8EBC5}" type="datetime1">
              <a:rPr lang="ar-SA"/>
              <a:pPr>
                <a:defRPr/>
              </a:pPr>
              <a:t>19/08/1441</a:t>
            </a:fld>
            <a:endParaRPr lang="fa-IR"/>
          </a:p>
        </p:txBody>
      </p:sp>
      <p:sp>
        <p:nvSpPr>
          <p:cNvPr id="6" name="Footer Placeholder 4">
            <a:extLst>
              <a:ext uri="{FF2B5EF4-FFF2-40B4-BE49-F238E27FC236}">
                <a16:creationId xmlns:a16="http://schemas.microsoft.com/office/drawing/2014/main" id="{AA8725EA-87CD-47D0-AABB-8AC622975C86}"/>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7" name="Slide Number Placeholder 5">
            <a:extLst>
              <a:ext uri="{FF2B5EF4-FFF2-40B4-BE49-F238E27FC236}">
                <a16:creationId xmlns:a16="http://schemas.microsoft.com/office/drawing/2014/main" id="{4A4A2466-B935-4DBB-B3A9-A9CF9F37A1AF}"/>
              </a:ext>
            </a:extLst>
          </p:cNvPr>
          <p:cNvSpPr>
            <a:spLocks noGrp="1"/>
          </p:cNvSpPr>
          <p:nvPr>
            <p:ph type="sldNum" sz="quarter" idx="12"/>
          </p:nvPr>
        </p:nvSpPr>
        <p:spPr/>
        <p:txBody>
          <a:bodyPr/>
          <a:lstStyle>
            <a:lvl1pPr>
              <a:defRPr/>
            </a:lvl1pPr>
          </a:lstStyle>
          <a:p>
            <a:fld id="{61B11FF9-355C-4EEA-B393-99B898A2BD84}" type="slidenum">
              <a:rPr lang="fa-IR" altLang="fa-IR"/>
              <a:pPr/>
              <a:t>‹#›</a:t>
            </a:fld>
            <a:endParaRPr lang="fa-IR" altLang="fa-IR"/>
          </a:p>
        </p:txBody>
      </p:sp>
    </p:spTree>
    <p:extLst>
      <p:ext uri="{BB962C8B-B14F-4D97-AF65-F5344CB8AC3E}">
        <p14:creationId xmlns:p14="http://schemas.microsoft.com/office/powerpoint/2010/main" val="219143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1D8878-9502-4AB1-AF45-40EAF1C13CF5}"/>
              </a:ext>
            </a:extLst>
          </p:cNvPr>
          <p:cNvSpPr>
            <a:spLocks noGrp="1"/>
          </p:cNvSpPr>
          <p:nvPr>
            <p:ph type="dt" sz="half" idx="10"/>
          </p:nvPr>
        </p:nvSpPr>
        <p:spPr/>
        <p:txBody>
          <a:bodyPr/>
          <a:lstStyle>
            <a:lvl1pPr>
              <a:defRPr/>
            </a:lvl1pPr>
          </a:lstStyle>
          <a:p>
            <a:pPr>
              <a:defRPr/>
            </a:pPr>
            <a:fld id="{66AD4948-FE33-4FBE-83AE-8E3B88B6A1B8}" type="datetime1">
              <a:rPr lang="ar-SA"/>
              <a:pPr>
                <a:defRPr/>
              </a:pPr>
              <a:t>19/08/1441</a:t>
            </a:fld>
            <a:endParaRPr lang="fa-IR"/>
          </a:p>
        </p:txBody>
      </p:sp>
      <p:sp>
        <p:nvSpPr>
          <p:cNvPr id="6" name="Footer Placeholder 4">
            <a:extLst>
              <a:ext uri="{FF2B5EF4-FFF2-40B4-BE49-F238E27FC236}">
                <a16:creationId xmlns:a16="http://schemas.microsoft.com/office/drawing/2014/main" id="{939A2506-0B9F-4477-906F-9A58B2F2C76C}"/>
              </a:ext>
            </a:extLst>
          </p:cNvPr>
          <p:cNvSpPr>
            <a:spLocks noGrp="1"/>
          </p:cNvSpPr>
          <p:nvPr>
            <p:ph type="ftr" sz="quarter" idx="11"/>
          </p:nvPr>
        </p:nvSpPr>
        <p:spPr/>
        <p:txBody>
          <a:bodyPr/>
          <a:lstStyle>
            <a:lvl1pPr>
              <a:defRPr/>
            </a:lvl1pPr>
          </a:lstStyle>
          <a:p>
            <a:pPr>
              <a:defRPr/>
            </a:pPr>
            <a:r>
              <a:rPr lang="en-US"/>
              <a:t>www.mohandesidl.ir</a:t>
            </a:r>
            <a:endParaRPr lang="fa-IR"/>
          </a:p>
        </p:txBody>
      </p:sp>
      <p:sp>
        <p:nvSpPr>
          <p:cNvPr id="7" name="Slide Number Placeholder 5">
            <a:extLst>
              <a:ext uri="{FF2B5EF4-FFF2-40B4-BE49-F238E27FC236}">
                <a16:creationId xmlns:a16="http://schemas.microsoft.com/office/drawing/2014/main" id="{E43F22C7-AEC9-4AE1-B170-53ED59813D85}"/>
              </a:ext>
            </a:extLst>
          </p:cNvPr>
          <p:cNvSpPr>
            <a:spLocks noGrp="1"/>
          </p:cNvSpPr>
          <p:nvPr>
            <p:ph type="sldNum" sz="quarter" idx="12"/>
          </p:nvPr>
        </p:nvSpPr>
        <p:spPr/>
        <p:txBody>
          <a:bodyPr/>
          <a:lstStyle>
            <a:lvl1pPr>
              <a:defRPr/>
            </a:lvl1pPr>
          </a:lstStyle>
          <a:p>
            <a:fld id="{AF1DE263-A9CB-4899-8A1D-2B38727CDA13}" type="slidenum">
              <a:rPr lang="fa-IR" altLang="fa-IR"/>
              <a:pPr/>
              <a:t>‹#›</a:t>
            </a:fld>
            <a:endParaRPr lang="fa-IR" altLang="fa-IR"/>
          </a:p>
        </p:txBody>
      </p:sp>
    </p:spTree>
    <p:extLst>
      <p:ext uri="{BB962C8B-B14F-4D97-AF65-F5344CB8AC3E}">
        <p14:creationId xmlns:p14="http://schemas.microsoft.com/office/powerpoint/2010/main" val="163947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90B5892-B244-4DE0-A733-144CAEB7EC1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a:t>Click to edit Master title style</a:t>
            </a:r>
          </a:p>
        </p:txBody>
      </p:sp>
      <p:sp>
        <p:nvSpPr>
          <p:cNvPr id="2051" name="Text Placeholder 2">
            <a:extLst>
              <a:ext uri="{FF2B5EF4-FFF2-40B4-BE49-F238E27FC236}">
                <a16:creationId xmlns:a16="http://schemas.microsoft.com/office/drawing/2014/main" id="{3F0AB39D-371B-4726-A990-5893FDDAC24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4" name="Date Placeholder 3">
            <a:extLst>
              <a:ext uri="{FF2B5EF4-FFF2-40B4-BE49-F238E27FC236}">
                <a16:creationId xmlns:a16="http://schemas.microsoft.com/office/drawing/2014/main" id="{253C6368-9646-4223-99F5-B7916297DEF4}"/>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Zar" pitchFamily="2" charset="-78"/>
                <a:cs typeface="Zar" pitchFamily="2" charset="-78"/>
              </a:defRPr>
            </a:lvl1pPr>
          </a:lstStyle>
          <a:p>
            <a:pPr>
              <a:defRPr/>
            </a:pPr>
            <a:fld id="{4B0619D5-12DB-4D25-833A-4466C2E354FD}" type="datetime1">
              <a:rPr lang="ar-SA"/>
              <a:pPr>
                <a:defRPr/>
              </a:pPr>
              <a:t>19/08/1441</a:t>
            </a:fld>
            <a:endParaRPr lang="fa-IR"/>
          </a:p>
        </p:txBody>
      </p:sp>
      <p:sp>
        <p:nvSpPr>
          <p:cNvPr id="5" name="Footer Placeholder 4">
            <a:extLst>
              <a:ext uri="{FF2B5EF4-FFF2-40B4-BE49-F238E27FC236}">
                <a16:creationId xmlns:a16="http://schemas.microsoft.com/office/drawing/2014/main" id="{E2932B6C-B9FA-4334-BDFB-C94536900C4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Zar" pitchFamily="2" charset="-78"/>
                <a:cs typeface="Zar" pitchFamily="2" charset="-78"/>
              </a:defRPr>
            </a:lvl1pPr>
          </a:lstStyle>
          <a:p>
            <a:pPr>
              <a:defRPr/>
            </a:pPr>
            <a:r>
              <a:rPr lang="en-US"/>
              <a:t>www.mohandesidl.ir</a:t>
            </a:r>
            <a:endParaRPr lang="fa-IR"/>
          </a:p>
        </p:txBody>
      </p:sp>
      <p:sp>
        <p:nvSpPr>
          <p:cNvPr id="6" name="Slide Number Placeholder 5">
            <a:extLst>
              <a:ext uri="{FF2B5EF4-FFF2-40B4-BE49-F238E27FC236}">
                <a16:creationId xmlns:a16="http://schemas.microsoft.com/office/drawing/2014/main" id="{8DF78E34-DC1E-4600-8A13-5C1C0EA5BEF3}"/>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78FB10C-4C4B-4363-8BA1-651B6DF20115}" type="slidenum">
              <a:rPr lang="fa-IR" altLang="fa-IR"/>
              <a:pPr/>
              <a:t>‹#›</a:t>
            </a:fld>
            <a:endParaRPr lang="fa-IR" altLang="fa-I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898"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Effect transition="in" filter="fade">
                                      <p:cBhvr>
                                        <p:cTn id="21" dur="1000"/>
                                        <p:tgtEl>
                                          <p:spTgt spid="2051">
                                            <p:txEl>
                                              <p:pRg st="1" end="1"/>
                                            </p:txEl>
                                          </p:spTgt>
                                        </p:tgtEl>
                                      </p:cBhvr>
                                    </p:animEffect>
                                    <p:anim calcmode="lin" valueType="num">
                                      <p:cBhvr>
                                        <p:cTn id="22"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05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05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05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05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051">
                                            <p:txEl>
                                              <p:pRg st="3" end="3"/>
                                            </p:txEl>
                                          </p:spTgt>
                                        </p:tgtEl>
                                        <p:attrNameLst>
                                          <p:attrName>style.visibility</p:attrName>
                                        </p:attrNameLst>
                                      </p:cBhvr>
                                      <p:to>
                                        <p:strVal val="visible"/>
                                      </p:to>
                                    </p:set>
                                    <p:animEffect transition="in" filter="fade">
                                      <p:cBhvr>
                                        <p:cTn id="33" dur="1000"/>
                                        <p:tgtEl>
                                          <p:spTgt spid="2051">
                                            <p:txEl>
                                              <p:pRg st="3" end="3"/>
                                            </p:txEl>
                                          </p:spTgt>
                                        </p:tgtEl>
                                      </p:cBhvr>
                                    </p:animEffect>
                                    <p:anim calcmode="lin" valueType="num">
                                      <p:cBhvr>
                                        <p:cTn id="34"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05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05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051">
                                            <p:txEl>
                                              <p:pRg st="4" end="4"/>
                                            </p:txEl>
                                          </p:spTgt>
                                        </p:tgtEl>
                                        <p:attrNameLst>
                                          <p:attrName>style.visibility</p:attrName>
                                        </p:attrNameLst>
                                      </p:cBhvr>
                                      <p:to>
                                        <p:strVal val="visible"/>
                                      </p:to>
                                    </p:set>
                                    <p:animEffect transition="in" filter="fade">
                                      <p:cBhvr>
                                        <p:cTn id="39" dur="1000"/>
                                        <p:tgtEl>
                                          <p:spTgt spid="2051">
                                            <p:txEl>
                                              <p:pRg st="4" end="4"/>
                                            </p:txEl>
                                          </p:spTgt>
                                        </p:tgtEl>
                                      </p:cBhvr>
                                    </p:animEffect>
                                    <p:anim calcmode="lin" valueType="num">
                                      <p:cBhvr>
                                        <p:cTn id="40"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5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5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tmplLst>
          <p:tmpl lvl="1">
            <p:tnLst>
              <p:par>
                <p:cTn presetID="37" presetClass="entr" presetSubtype="0" fill="hold" nodeType="click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
                          </p:val>
                        </p:tav>
                        <p:tav tm="100000">
                          <p:val>
                            <p:strVal val="#ppt_x"/>
                          </p:val>
                        </p:tav>
                      </p:tavLst>
                    </p:anim>
                    <p:anim calcmode="lin" valueType="num">
                      <p:cBhvr>
                        <p:cTn dur="898" decel="100000" fill="hold"/>
                        <p:tgtEl>
                          <p:spTgt spid="205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5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
                          </p:val>
                        </p:tav>
                        <p:tav tm="100000">
                          <p:val>
                            <p:strVal val="#ppt_x"/>
                          </p:val>
                        </p:tav>
                      </p:tavLst>
                    </p:anim>
                    <p:anim calcmode="lin" valueType="num">
                      <p:cBhvr>
                        <p:cTn dur="898" decel="100000" fill="hold"/>
                        <p:tgtEl>
                          <p:spTgt spid="205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5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
                          </p:val>
                        </p:tav>
                        <p:tav tm="100000">
                          <p:val>
                            <p:strVal val="#ppt_x"/>
                          </p:val>
                        </p:tav>
                      </p:tavLst>
                    </p:anim>
                    <p:anim calcmode="lin" valueType="num">
                      <p:cBhvr>
                        <p:cTn dur="898" decel="100000" fill="hold"/>
                        <p:tgtEl>
                          <p:spTgt spid="205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5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
                          </p:val>
                        </p:tav>
                        <p:tav tm="100000">
                          <p:val>
                            <p:strVal val="#ppt_x"/>
                          </p:val>
                        </p:tav>
                      </p:tavLst>
                    </p:anim>
                    <p:anim calcmode="lin" valueType="num">
                      <p:cBhvr>
                        <p:cTn dur="898" decel="100000" fill="hold"/>
                        <p:tgtEl>
                          <p:spTgt spid="205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5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
                          </p:val>
                        </p:tav>
                        <p:tav tm="100000">
                          <p:val>
                            <p:strVal val="#ppt_x"/>
                          </p:val>
                        </p:tav>
                      </p:tavLst>
                    </p:anim>
                    <p:anim calcmode="lin" valueType="num">
                      <p:cBhvr>
                        <p:cTn dur="898" decel="100000" fill="hold"/>
                        <p:tgtEl>
                          <p:spTgt spid="205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051"/>
                        </p:tgtEl>
                        <p:attrNameLst>
                          <p:attrName>ppt_y</p:attrName>
                        </p:attrNameLst>
                      </p:cBhvr>
                      <p:tavLst>
                        <p:tav tm="0">
                          <p:val>
                            <p:strVal val="#ppt_y-.03"/>
                          </p:val>
                        </p:tav>
                        <p:tav tm="100000">
                          <p:val>
                            <p:strVal val="#ppt_y"/>
                          </p:val>
                        </p:tav>
                      </p:tavLst>
                    </p:anim>
                  </p:childTnLst>
                </p:cTn>
              </p:par>
            </p:tnLst>
          </p:tmpl>
        </p:tmplLst>
      </p:bldP>
    </p:bld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D5BB763-7E34-4B1B-9288-C59D07F98D9B}"/>
              </a:ext>
            </a:extLst>
          </p:cNvPr>
          <p:cNvGrpSpPr>
            <a:grpSpLocks/>
          </p:cNvGrpSpPr>
          <p:nvPr/>
        </p:nvGrpSpPr>
        <p:grpSpPr bwMode="auto">
          <a:xfrm>
            <a:off x="0" y="152400"/>
            <a:ext cx="8686800" cy="6096000"/>
            <a:chOff x="0" y="96"/>
            <a:chExt cx="5472" cy="3840"/>
          </a:xfrm>
        </p:grpSpPr>
        <p:sp>
          <p:nvSpPr>
            <p:cNvPr id="2056" name="AutoShape 3">
              <a:extLst>
                <a:ext uri="{FF2B5EF4-FFF2-40B4-BE49-F238E27FC236}">
                  <a16:creationId xmlns:a16="http://schemas.microsoft.com/office/drawing/2014/main" id="{F90CCDB7-2F30-417E-A393-278BE089B534}"/>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Zar" pitchFamily="2" charset="-78"/>
                  <a:cs typeface="Zar" pitchFamily="2" charset="-78"/>
                </a:defRPr>
              </a:lvl1pPr>
              <a:lvl2pPr marL="742950" indent="-285750" algn="ctr">
                <a:defRPr>
                  <a:solidFill>
                    <a:schemeClr val="tx1"/>
                  </a:solidFill>
                  <a:latin typeface="Zar" pitchFamily="2" charset="-78"/>
                  <a:cs typeface="Zar" pitchFamily="2" charset="-78"/>
                </a:defRPr>
              </a:lvl2pPr>
              <a:lvl3pPr marL="1143000" indent="-228600" algn="ctr">
                <a:defRPr>
                  <a:solidFill>
                    <a:schemeClr val="tx1"/>
                  </a:solidFill>
                  <a:latin typeface="Zar" pitchFamily="2" charset="-78"/>
                  <a:cs typeface="Zar" pitchFamily="2" charset="-78"/>
                </a:defRPr>
              </a:lvl3pPr>
              <a:lvl4pPr marL="1600200" indent="-228600" algn="ctr">
                <a:defRPr>
                  <a:solidFill>
                    <a:schemeClr val="tx1"/>
                  </a:solidFill>
                  <a:latin typeface="Zar" pitchFamily="2" charset="-78"/>
                  <a:cs typeface="Zar" pitchFamily="2" charset="-78"/>
                </a:defRPr>
              </a:lvl4pPr>
              <a:lvl5pPr marL="2057400" indent="-228600" algn="ctr">
                <a:defRPr>
                  <a:solidFill>
                    <a:schemeClr val="tx1"/>
                  </a:solidFill>
                  <a:latin typeface="Zar" pitchFamily="2" charset="-78"/>
                  <a:cs typeface="Zar" pitchFamily="2" charset="-78"/>
                </a:defRPr>
              </a:lvl5pPr>
              <a:lvl6pPr marL="2514600" indent="-228600" algn="ctr" eaLnBrk="0" fontAlgn="base" hangingPunct="0">
                <a:spcBef>
                  <a:spcPct val="0"/>
                </a:spcBef>
                <a:spcAft>
                  <a:spcPct val="0"/>
                </a:spcAft>
                <a:defRPr>
                  <a:solidFill>
                    <a:schemeClr val="tx1"/>
                  </a:solidFill>
                  <a:latin typeface="Zar" pitchFamily="2" charset="-78"/>
                  <a:cs typeface="Zar" pitchFamily="2" charset="-78"/>
                </a:defRPr>
              </a:lvl6pPr>
              <a:lvl7pPr marL="2971800" indent="-228600" algn="ctr" eaLnBrk="0" fontAlgn="base" hangingPunct="0">
                <a:spcBef>
                  <a:spcPct val="0"/>
                </a:spcBef>
                <a:spcAft>
                  <a:spcPct val="0"/>
                </a:spcAft>
                <a:defRPr>
                  <a:solidFill>
                    <a:schemeClr val="tx1"/>
                  </a:solidFill>
                  <a:latin typeface="Zar" pitchFamily="2" charset="-78"/>
                  <a:cs typeface="Zar" pitchFamily="2" charset="-78"/>
                </a:defRPr>
              </a:lvl7pPr>
              <a:lvl8pPr marL="3429000" indent="-228600" algn="ctr" eaLnBrk="0" fontAlgn="base" hangingPunct="0">
                <a:spcBef>
                  <a:spcPct val="0"/>
                </a:spcBef>
                <a:spcAft>
                  <a:spcPct val="0"/>
                </a:spcAft>
                <a:defRPr>
                  <a:solidFill>
                    <a:schemeClr val="tx1"/>
                  </a:solidFill>
                  <a:latin typeface="Zar" pitchFamily="2" charset="-78"/>
                  <a:cs typeface="Zar" pitchFamily="2" charset="-78"/>
                </a:defRPr>
              </a:lvl8pPr>
              <a:lvl9pPr marL="3886200" indent="-228600" algn="ctr" eaLnBrk="0" fontAlgn="base" hangingPunct="0">
                <a:spcBef>
                  <a:spcPct val="0"/>
                </a:spcBef>
                <a:spcAft>
                  <a:spcPct val="0"/>
                </a:spcAft>
                <a:defRPr>
                  <a:solidFill>
                    <a:schemeClr val="tx1"/>
                  </a:solidFill>
                  <a:latin typeface="Zar" pitchFamily="2" charset="-78"/>
                  <a:cs typeface="Zar" pitchFamily="2" charset="-78"/>
                </a:defRPr>
              </a:lvl9pPr>
            </a:lstStyle>
            <a:p>
              <a:pPr eaLnBrk="1" hangingPunct="1">
                <a:defRPr/>
              </a:pPr>
              <a:endParaRPr lang="fa-IR" altLang="en-US" sz="2400">
                <a:latin typeface="Times New Roman" panose="02020603050405020304" pitchFamily="18" charset="0"/>
              </a:endParaRPr>
            </a:p>
          </p:txBody>
        </p:sp>
        <p:sp>
          <p:nvSpPr>
            <p:cNvPr id="2057" name="AutoShape 4">
              <a:extLst>
                <a:ext uri="{FF2B5EF4-FFF2-40B4-BE49-F238E27FC236}">
                  <a16:creationId xmlns:a16="http://schemas.microsoft.com/office/drawing/2014/main" id="{0C41CC7A-AA82-4DA7-9B92-94A4B05E054C}"/>
                </a:ext>
              </a:extLst>
            </p:cNvPr>
            <p:cNvSpPr>
              <a:spLocks noChangeArrowheads="1"/>
            </p:cNvSpPr>
            <p:nvPr/>
          </p:nvSpPr>
          <p:spPr bwMode="blackWhite">
            <a:xfrm>
              <a:off x="0" y="96"/>
              <a:ext cx="5376" cy="768"/>
            </a:xfrm>
            <a:custGeom>
              <a:avLst/>
              <a:gdLst>
                <a:gd name="T0" fmla="*/ 0 w 7000"/>
                <a:gd name="T1" fmla="*/ 0 h 1000"/>
                <a:gd name="T2" fmla="*/ 4991 w 7000"/>
                <a:gd name="T3" fmla="*/ 0 h 1000"/>
                <a:gd name="T4" fmla="*/ 5376 w 7000"/>
                <a:gd name="T5" fmla="*/ 384 h 1000"/>
                <a:gd name="T6" fmla="*/ 4992 w 7000"/>
                <a:gd name="T7" fmla="*/ 768 h 1000"/>
                <a:gd name="T8" fmla="*/ 0 w 7000"/>
                <a:gd name="T9" fmla="*/ 76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BE7375D0-0D8B-4E18-A876-448080836523}"/>
                </a:ext>
              </a:extLst>
            </p:cNvPr>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30" name="Rectangle 6">
            <a:extLst>
              <a:ext uri="{FF2B5EF4-FFF2-40B4-BE49-F238E27FC236}">
                <a16:creationId xmlns:a16="http://schemas.microsoft.com/office/drawing/2014/main" id="{A5833860-FE5A-46FA-8975-AA87C20906BA}"/>
              </a:ext>
            </a:extLst>
          </p:cNvPr>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a:t>Click to edit Master title style</a:t>
            </a:r>
          </a:p>
        </p:txBody>
      </p:sp>
      <p:sp>
        <p:nvSpPr>
          <p:cNvPr id="52231" name="Rectangle 7">
            <a:extLst>
              <a:ext uri="{FF2B5EF4-FFF2-40B4-BE49-F238E27FC236}">
                <a16:creationId xmlns:a16="http://schemas.microsoft.com/office/drawing/2014/main" id="{9FEDD291-ABB2-4BEF-B202-AF4C1C071BB1}"/>
              </a:ext>
            </a:extLst>
          </p:cNvPr>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52232" name="Rectangle 8">
            <a:extLst>
              <a:ext uri="{FF2B5EF4-FFF2-40B4-BE49-F238E27FC236}">
                <a16:creationId xmlns:a16="http://schemas.microsoft.com/office/drawing/2014/main" id="{D7E63E05-6FFA-409A-B696-F08CFAC71120}"/>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mn-lt"/>
                <a:cs typeface="+mn-cs"/>
              </a:defRPr>
            </a:lvl1pPr>
          </a:lstStyle>
          <a:p>
            <a:pPr>
              <a:defRPr/>
            </a:pPr>
            <a:fld id="{B665F8CB-75FB-4F19-AC75-C5F75651A755}" type="datetime1">
              <a:rPr lang="ar-SA"/>
              <a:pPr>
                <a:defRPr/>
              </a:pPr>
              <a:t>19/08/1441</a:t>
            </a:fld>
            <a:endParaRPr lang="en-US"/>
          </a:p>
        </p:txBody>
      </p:sp>
      <p:sp>
        <p:nvSpPr>
          <p:cNvPr id="52233" name="Rectangle 9">
            <a:extLst>
              <a:ext uri="{FF2B5EF4-FFF2-40B4-BE49-F238E27FC236}">
                <a16:creationId xmlns:a16="http://schemas.microsoft.com/office/drawing/2014/main" id="{C53D42EA-7266-4733-B81B-D991FF3F7C6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cs typeface="+mn-cs"/>
              </a:defRPr>
            </a:lvl1pPr>
          </a:lstStyle>
          <a:p>
            <a:pPr>
              <a:defRPr/>
            </a:pPr>
            <a:r>
              <a:rPr lang="en-US"/>
              <a:t>www.mohandesidl.ir</a:t>
            </a:r>
          </a:p>
        </p:txBody>
      </p:sp>
      <p:sp>
        <p:nvSpPr>
          <p:cNvPr id="52234" name="Rectangle 10">
            <a:extLst>
              <a:ext uri="{FF2B5EF4-FFF2-40B4-BE49-F238E27FC236}">
                <a16:creationId xmlns:a16="http://schemas.microsoft.com/office/drawing/2014/main" id="{F80A8B4B-6136-430A-AC70-5B23DC71A4E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cs typeface="Arial" panose="020B0604020202020204" pitchFamily="34" charset="0"/>
              </a:defRPr>
            </a:lvl1pPr>
          </a:lstStyle>
          <a:p>
            <a:fld id="{B1CA0852-CA17-45A3-AB65-82D1A370DE8F}" type="slidenum">
              <a:rPr lang="ar-SA" altLang="fa-IR"/>
              <a:pPr/>
              <a:t>‹#›</a:t>
            </a:fld>
            <a:endParaRPr lang="en-US" altLang="fa-I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1000"/>
                                        <p:tgtEl>
                                          <p:spTgt spid="52230"/>
                                        </p:tgtEl>
                                      </p:cBhvr>
                                    </p:animEffect>
                                    <p:anim calcmode="lin" valueType="num">
                                      <p:cBhvr>
                                        <p:cTn id="8" dur="1000" fill="hold"/>
                                        <p:tgtEl>
                                          <p:spTgt spid="52230"/>
                                        </p:tgtEl>
                                        <p:attrNameLst>
                                          <p:attrName>ppt_x</p:attrName>
                                        </p:attrNameLst>
                                      </p:cBhvr>
                                      <p:tavLst>
                                        <p:tav tm="0">
                                          <p:val>
                                            <p:strVal val="#ppt_x"/>
                                          </p:val>
                                        </p:tav>
                                        <p:tav tm="100000">
                                          <p:val>
                                            <p:strVal val="#ppt_x"/>
                                          </p:val>
                                        </p:tav>
                                      </p:tavLst>
                                    </p:anim>
                                    <p:anim calcmode="lin" valueType="num">
                                      <p:cBhvr>
                                        <p:cTn id="9" dur="898" decel="100000" fill="hold"/>
                                        <p:tgtEl>
                                          <p:spTgt spid="522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22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2231">
                                            <p:txEl>
                                              <p:pRg st="0" end="0"/>
                                            </p:txEl>
                                          </p:spTgt>
                                        </p:tgtEl>
                                        <p:attrNameLst>
                                          <p:attrName>style.visibility</p:attrName>
                                        </p:attrNameLst>
                                      </p:cBhvr>
                                      <p:to>
                                        <p:strVal val="visible"/>
                                      </p:to>
                                    </p:set>
                                    <p:animEffect transition="in" filter="fade">
                                      <p:cBhvr>
                                        <p:cTn id="15" dur="1000"/>
                                        <p:tgtEl>
                                          <p:spTgt spid="52231">
                                            <p:txEl>
                                              <p:pRg st="0" end="0"/>
                                            </p:txEl>
                                          </p:spTgt>
                                        </p:tgtEl>
                                      </p:cBhvr>
                                    </p:animEffect>
                                    <p:anim calcmode="lin" valueType="num">
                                      <p:cBhvr>
                                        <p:cTn id="16" dur="1000" fill="hold"/>
                                        <p:tgtEl>
                                          <p:spTgt spid="522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22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223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2231">
                                            <p:txEl>
                                              <p:pRg st="1" end="1"/>
                                            </p:txEl>
                                          </p:spTgt>
                                        </p:tgtEl>
                                        <p:attrNameLst>
                                          <p:attrName>style.visibility</p:attrName>
                                        </p:attrNameLst>
                                      </p:cBhvr>
                                      <p:to>
                                        <p:strVal val="visible"/>
                                      </p:to>
                                    </p:set>
                                    <p:animEffect transition="in" filter="fade">
                                      <p:cBhvr>
                                        <p:cTn id="21" dur="1000"/>
                                        <p:tgtEl>
                                          <p:spTgt spid="52231">
                                            <p:txEl>
                                              <p:pRg st="1" end="1"/>
                                            </p:txEl>
                                          </p:spTgt>
                                        </p:tgtEl>
                                      </p:cBhvr>
                                    </p:animEffect>
                                    <p:anim calcmode="lin" valueType="num">
                                      <p:cBhvr>
                                        <p:cTn id="22" dur="1000" fill="hold"/>
                                        <p:tgtEl>
                                          <p:spTgt spid="5223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5223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5223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2231">
                                            <p:txEl>
                                              <p:pRg st="2" end="2"/>
                                            </p:txEl>
                                          </p:spTgt>
                                        </p:tgtEl>
                                        <p:attrNameLst>
                                          <p:attrName>style.visibility</p:attrName>
                                        </p:attrNameLst>
                                      </p:cBhvr>
                                      <p:to>
                                        <p:strVal val="visible"/>
                                      </p:to>
                                    </p:set>
                                    <p:animEffect transition="in" filter="fade">
                                      <p:cBhvr>
                                        <p:cTn id="27" dur="1000"/>
                                        <p:tgtEl>
                                          <p:spTgt spid="52231">
                                            <p:txEl>
                                              <p:pRg st="2" end="2"/>
                                            </p:txEl>
                                          </p:spTgt>
                                        </p:tgtEl>
                                      </p:cBhvr>
                                    </p:animEffect>
                                    <p:anim calcmode="lin" valueType="num">
                                      <p:cBhvr>
                                        <p:cTn id="28" dur="1000" fill="hold"/>
                                        <p:tgtEl>
                                          <p:spTgt spid="5223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5223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5223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2231">
                                            <p:txEl>
                                              <p:pRg st="3" end="3"/>
                                            </p:txEl>
                                          </p:spTgt>
                                        </p:tgtEl>
                                        <p:attrNameLst>
                                          <p:attrName>style.visibility</p:attrName>
                                        </p:attrNameLst>
                                      </p:cBhvr>
                                      <p:to>
                                        <p:strVal val="visible"/>
                                      </p:to>
                                    </p:set>
                                    <p:animEffect transition="in" filter="fade">
                                      <p:cBhvr>
                                        <p:cTn id="33" dur="1000"/>
                                        <p:tgtEl>
                                          <p:spTgt spid="52231">
                                            <p:txEl>
                                              <p:pRg st="3" end="3"/>
                                            </p:txEl>
                                          </p:spTgt>
                                        </p:tgtEl>
                                      </p:cBhvr>
                                    </p:animEffect>
                                    <p:anim calcmode="lin" valueType="num">
                                      <p:cBhvr>
                                        <p:cTn id="34" dur="1000" fill="hold"/>
                                        <p:tgtEl>
                                          <p:spTgt spid="5223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5223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5223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52231">
                                            <p:txEl>
                                              <p:pRg st="4" end="4"/>
                                            </p:txEl>
                                          </p:spTgt>
                                        </p:tgtEl>
                                        <p:attrNameLst>
                                          <p:attrName>style.visibility</p:attrName>
                                        </p:attrNameLst>
                                      </p:cBhvr>
                                      <p:to>
                                        <p:strVal val="visible"/>
                                      </p:to>
                                    </p:set>
                                    <p:animEffect transition="in" filter="fade">
                                      <p:cBhvr>
                                        <p:cTn id="39" dur="1000"/>
                                        <p:tgtEl>
                                          <p:spTgt spid="52231">
                                            <p:txEl>
                                              <p:pRg st="4" end="4"/>
                                            </p:txEl>
                                          </p:spTgt>
                                        </p:tgtEl>
                                      </p:cBhvr>
                                    </p:animEffect>
                                    <p:anim calcmode="lin" valueType="num">
                                      <p:cBhvr>
                                        <p:cTn id="40" dur="1000" fill="hold"/>
                                        <p:tgtEl>
                                          <p:spTgt spid="5223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223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223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1" grpId="0" build="p">
        <p:tmplLst>
          <p:tmpl lvl="1">
            <p:tnLst>
              <p:par>
                <p:cTn presetID="37" presetClass="entr" presetSubtype="0" fill="hold" nodeType="clickEffect">
                  <p:stCondLst>
                    <p:cond delay="0"/>
                  </p:stCondLst>
                  <p:childTnLst>
                    <p:set>
                      <p:cBhvr>
                        <p:cTn dur="1" fill="hold">
                          <p:stCondLst>
                            <p:cond delay="0"/>
                          </p:stCondLst>
                        </p:cTn>
                        <p:tgtEl>
                          <p:spTgt spid="52231"/>
                        </p:tgtEl>
                        <p:attrNameLst>
                          <p:attrName>style.visibility</p:attrName>
                        </p:attrNameLst>
                      </p:cBhvr>
                      <p:to>
                        <p:strVal val="visible"/>
                      </p:to>
                    </p:set>
                    <p:animEffect transition="in" filter="fade">
                      <p:cBhvr>
                        <p:cTn dur="1000"/>
                        <p:tgtEl>
                          <p:spTgt spid="52231"/>
                        </p:tgtEl>
                      </p:cBhvr>
                    </p:animEffect>
                    <p:anim calcmode="lin" valueType="num">
                      <p:cBhvr>
                        <p:cTn dur="1000" fill="hold"/>
                        <p:tgtEl>
                          <p:spTgt spid="52231"/>
                        </p:tgtEl>
                        <p:attrNameLst>
                          <p:attrName>ppt_x</p:attrName>
                        </p:attrNameLst>
                      </p:cBhvr>
                      <p:tavLst>
                        <p:tav tm="0">
                          <p:val>
                            <p:strVal val="#ppt_x"/>
                          </p:val>
                        </p:tav>
                        <p:tav tm="100000">
                          <p:val>
                            <p:strVal val="#ppt_x"/>
                          </p:val>
                        </p:tav>
                      </p:tavLst>
                    </p:anim>
                    <p:anim calcmode="lin" valueType="num">
                      <p:cBhvr>
                        <p:cTn dur="898" decel="100000" fill="hold"/>
                        <p:tgtEl>
                          <p:spTgt spid="522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223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52231"/>
                        </p:tgtEl>
                        <p:attrNameLst>
                          <p:attrName>style.visibility</p:attrName>
                        </p:attrNameLst>
                      </p:cBhvr>
                      <p:to>
                        <p:strVal val="visible"/>
                      </p:to>
                    </p:set>
                    <p:animEffect transition="in" filter="fade">
                      <p:cBhvr>
                        <p:cTn dur="1000"/>
                        <p:tgtEl>
                          <p:spTgt spid="52231"/>
                        </p:tgtEl>
                      </p:cBhvr>
                    </p:animEffect>
                    <p:anim calcmode="lin" valueType="num">
                      <p:cBhvr>
                        <p:cTn dur="1000" fill="hold"/>
                        <p:tgtEl>
                          <p:spTgt spid="52231"/>
                        </p:tgtEl>
                        <p:attrNameLst>
                          <p:attrName>ppt_x</p:attrName>
                        </p:attrNameLst>
                      </p:cBhvr>
                      <p:tavLst>
                        <p:tav tm="0">
                          <p:val>
                            <p:strVal val="#ppt_x"/>
                          </p:val>
                        </p:tav>
                        <p:tav tm="100000">
                          <p:val>
                            <p:strVal val="#ppt_x"/>
                          </p:val>
                        </p:tav>
                      </p:tavLst>
                    </p:anim>
                    <p:anim calcmode="lin" valueType="num">
                      <p:cBhvr>
                        <p:cTn dur="898" decel="100000" fill="hold"/>
                        <p:tgtEl>
                          <p:spTgt spid="522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223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52231"/>
                        </p:tgtEl>
                        <p:attrNameLst>
                          <p:attrName>style.visibility</p:attrName>
                        </p:attrNameLst>
                      </p:cBhvr>
                      <p:to>
                        <p:strVal val="visible"/>
                      </p:to>
                    </p:set>
                    <p:animEffect transition="in" filter="fade">
                      <p:cBhvr>
                        <p:cTn dur="1000"/>
                        <p:tgtEl>
                          <p:spTgt spid="52231"/>
                        </p:tgtEl>
                      </p:cBhvr>
                    </p:animEffect>
                    <p:anim calcmode="lin" valueType="num">
                      <p:cBhvr>
                        <p:cTn dur="1000" fill="hold"/>
                        <p:tgtEl>
                          <p:spTgt spid="52231"/>
                        </p:tgtEl>
                        <p:attrNameLst>
                          <p:attrName>ppt_x</p:attrName>
                        </p:attrNameLst>
                      </p:cBhvr>
                      <p:tavLst>
                        <p:tav tm="0">
                          <p:val>
                            <p:strVal val="#ppt_x"/>
                          </p:val>
                        </p:tav>
                        <p:tav tm="100000">
                          <p:val>
                            <p:strVal val="#ppt_x"/>
                          </p:val>
                        </p:tav>
                      </p:tavLst>
                    </p:anim>
                    <p:anim calcmode="lin" valueType="num">
                      <p:cBhvr>
                        <p:cTn dur="898" decel="100000" fill="hold"/>
                        <p:tgtEl>
                          <p:spTgt spid="522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223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52231"/>
                        </p:tgtEl>
                        <p:attrNameLst>
                          <p:attrName>style.visibility</p:attrName>
                        </p:attrNameLst>
                      </p:cBhvr>
                      <p:to>
                        <p:strVal val="visible"/>
                      </p:to>
                    </p:set>
                    <p:animEffect transition="in" filter="fade">
                      <p:cBhvr>
                        <p:cTn dur="1000"/>
                        <p:tgtEl>
                          <p:spTgt spid="52231"/>
                        </p:tgtEl>
                      </p:cBhvr>
                    </p:animEffect>
                    <p:anim calcmode="lin" valueType="num">
                      <p:cBhvr>
                        <p:cTn dur="1000" fill="hold"/>
                        <p:tgtEl>
                          <p:spTgt spid="52231"/>
                        </p:tgtEl>
                        <p:attrNameLst>
                          <p:attrName>ppt_x</p:attrName>
                        </p:attrNameLst>
                      </p:cBhvr>
                      <p:tavLst>
                        <p:tav tm="0">
                          <p:val>
                            <p:strVal val="#ppt_x"/>
                          </p:val>
                        </p:tav>
                        <p:tav tm="100000">
                          <p:val>
                            <p:strVal val="#ppt_x"/>
                          </p:val>
                        </p:tav>
                      </p:tavLst>
                    </p:anim>
                    <p:anim calcmode="lin" valueType="num">
                      <p:cBhvr>
                        <p:cTn dur="898" decel="100000" fill="hold"/>
                        <p:tgtEl>
                          <p:spTgt spid="522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223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52231"/>
                        </p:tgtEl>
                        <p:attrNameLst>
                          <p:attrName>style.visibility</p:attrName>
                        </p:attrNameLst>
                      </p:cBhvr>
                      <p:to>
                        <p:strVal val="visible"/>
                      </p:to>
                    </p:set>
                    <p:animEffect transition="in" filter="fade">
                      <p:cBhvr>
                        <p:cTn dur="1000"/>
                        <p:tgtEl>
                          <p:spTgt spid="52231"/>
                        </p:tgtEl>
                      </p:cBhvr>
                    </p:animEffect>
                    <p:anim calcmode="lin" valueType="num">
                      <p:cBhvr>
                        <p:cTn dur="1000" fill="hold"/>
                        <p:tgtEl>
                          <p:spTgt spid="52231"/>
                        </p:tgtEl>
                        <p:attrNameLst>
                          <p:attrName>ppt_x</p:attrName>
                        </p:attrNameLst>
                      </p:cBhvr>
                      <p:tavLst>
                        <p:tav tm="0">
                          <p:val>
                            <p:strVal val="#ppt_x"/>
                          </p:val>
                        </p:tav>
                        <p:tav tm="100000">
                          <p:val>
                            <p:strVal val="#ppt_x"/>
                          </p:val>
                        </p:tav>
                      </p:tavLst>
                    </p:anim>
                    <p:anim calcmode="lin" valueType="num">
                      <p:cBhvr>
                        <p:cTn dur="898" decel="100000" fill="hold"/>
                        <p:tgtEl>
                          <p:spTgt spid="522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2231"/>
                        </p:tgtEl>
                        <p:attrNameLst>
                          <p:attrName>ppt_y</p:attrName>
                        </p:attrNameLst>
                      </p:cBhvr>
                      <p:tavLst>
                        <p:tav tm="0">
                          <p:val>
                            <p:strVal val="#ppt_y-.03"/>
                          </p:val>
                        </p:tav>
                        <p:tav tm="100000">
                          <p:val>
                            <p:strVal val="#ppt_y"/>
                          </p:val>
                        </p:tav>
                      </p:tavLst>
                    </p:anim>
                  </p:childTnLst>
                </p:cTn>
              </p:par>
            </p:tnLst>
          </p:tmpl>
        </p:tmplLst>
      </p:bldP>
    </p:bldLst>
  </p:timing>
  <p:hf sldNum="0" hdr="0" dt="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Arial" pitchFamily="34" charset="0"/>
          <a:cs typeface="Arial" pitchFamily="34" charset="0"/>
        </a:defRPr>
      </a:lvl2pPr>
      <a:lvl3pPr algn="l" rtl="1" eaLnBrk="0" fontAlgn="base" hangingPunct="0">
        <a:spcBef>
          <a:spcPct val="0"/>
        </a:spcBef>
        <a:spcAft>
          <a:spcPct val="0"/>
        </a:spcAft>
        <a:defRPr sz="4200">
          <a:solidFill>
            <a:schemeClr val="tx2"/>
          </a:solidFill>
          <a:latin typeface="Arial" pitchFamily="34" charset="0"/>
          <a:cs typeface="Arial" pitchFamily="34" charset="0"/>
        </a:defRPr>
      </a:lvl3pPr>
      <a:lvl4pPr algn="l" rtl="1" eaLnBrk="0" fontAlgn="base" hangingPunct="0">
        <a:spcBef>
          <a:spcPct val="0"/>
        </a:spcBef>
        <a:spcAft>
          <a:spcPct val="0"/>
        </a:spcAft>
        <a:defRPr sz="4200">
          <a:solidFill>
            <a:schemeClr val="tx2"/>
          </a:solidFill>
          <a:latin typeface="Arial" pitchFamily="34" charset="0"/>
          <a:cs typeface="Arial" pitchFamily="34" charset="0"/>
        </a:defRPr>
      </a:lvl4pPr>
      <a:lvl5pPr algn="l" rtl="1" eaLnBrk="0" fontAlgn="base" hangingPunct="0">
        <a:spcBef>
          <a:spcPct val="0"/>
        </a:spcBef>
        <a:spcAft>
          <a:spcPct val="0"/>
        </a:spcAft>
        <a:defRPr sz="4200">
          <a:solidFill>
            <a:schemeClr val="tx2"/>
          </a:solidFill>
          <a:latin typeface="Arial" pitchFamily="34" charset="0"/>
          <a:cs typeface="Arial" pitchFamily="34" charset="0"/>
        </a:defRPr>
      </a:lvl5pPr>
      <a:lvl6pPr marL="457200" algn="l" rtl="1" fontAlgn="base">
        <a:spcBef>
          <a:spcPct val="0"/>
        </a:spcBef>
        <a:spcAft>
          <a:spcPct val="0"/>
        </a:spcAft>
        <a:defRPr sz="4200">
          <a:solidFill>
            <a:schemeClr val="tx2"/>
          </a:solidFill>
          <a:latin typeface="Arial" pitchFamily="34" charset="0"/>
          <a:cs typeface="Arial" pitchFamily="34" charset="0"/>
        </a:defRPr>
      </a:lvl6pPr>
      <a:lvl7pPr marL="914400" algn="l" rtl="1" fontAlgn="base">
        <a:spcBef>
          <a:spcPct val="0"/>
        </a:spcBef>
        <a:spcAft>
          <a:spcPct val="0"/>
        </a:spcAft>
        <a:defRPr sz="4200">
          <a:solidFill>
            <a:schemeClr val="tx2"/>
          </a:solidFill>
          <a:latin typeface="Arial" pitchFamily="34" charset="0"/>
          <a:cs typeface="Arial" pitchFamily="34" charset="0"/>
        </a:defRPr>
      </a:lvl7pPr>
      <a:lvl8pPr marL="1371600" algn="l" rtl="1" fontAlgn="base">
        <a:spcBef>
          <a:spcPct val="0"/>
        </a:spcBef>
        <a:spcAft>
          <a:spcPct val="0"/>
        </a:spcAft>
        <a:defRPr sz="4200">
          <a:solidFill>
            <a:schemeClr val="tx2"/>
          </a:solidFill>
          <a:latin typeface="Arial" pitchFamily="34" charset="0"/>
          <a:cs typeface="Arial" pitchFamily="34" charset="0"/>
        </a:defRPr>
      </a:lvl8pPr>
      <a:lvl9pPr marL="1828800" algn="l" rtl="1" fontAlgn="base">
        <a:spcBef>
          <a:spcPct val="0"/>
        </a:spcBef>
        <a:spcAft>
          <a:spcPct val="0"/>
        </a:spcAft>
        <a:defRPr sz="42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cs typeface="+mn-cs"/>
        </a:defRPr>
      </a:lvl3pPr>
      <a:lvl4pPr marL="1600200" indent="-228600" algn="r" rtl="1"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cs typeface="+mn-cs"/>
        </a:defRPr>
      </a:lvl5pPr>
      <a:lvl6pPr marL="25146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6B77F63F-87EA-460F-AEC9-B0217800E9D3}"/>
              </a:ext>
            </a:extLst>
          </p:cNvPr>
          <p:cNvSpPr>
            <a:spLocks noGrp="1" noChangeArrowheads="1"/>
          </p:cNvSpPr>
          <p:nvPr>
            <p:ph type="ctrTitle" idx="4294967295"/>
          </p:nvPr>
        </p:nvSpPr>
        <p:spPr>
          <a:xfrm>
            <a:off x="395288" y="2420938"/>
            <a:ext cx="8229600" cy="1589087"/>
          </a:xfrm>
          <a:prstGeom prst="roundRect">
            <a:avLst>
              <a:gd name="adj" fmla="val 50000"/>
            </a:avLst>
          </a:prstGeom>
        </p:spPr>
        <p:txBody>
          <a:bodyPr/>
          <a:lstStyle/>
          <a:p>
            <a:pPr algn="ctr" eaLnBrk="1" hangingPunct="1">
              <a:defRPr/>
            </a:pPr>
            <a:r>
              <a:rPr lang="fa-IR" altLang="fa-IR" sz="4000" dirty="0">
                <a:solidFill>
                  <a:schemeClr val="accent1">
                    <a:lumMod val="50000"/>
                  </a:schemeClr>
                </a:solidFill>
                <a:latin typeface="Yagut" pitchFamily="2" charset="-78"/>
                <a:cs typeface="B Homa" panose="00000400000000000000" pitchFamily="2" charset="-78"/>
              </a:rPr>
              <a:t>آشنائی با نيروگاه سيکل ترکيبی</a:t>
            </a:r>
            <a:endParaRPr lang="en-US" altLang="fa-IR" sz="4000" dirty="0">
              <a:solidFill>
                <a:schemeClr val="accent1">
                  <a:lumMod val="50000"/>
                </a:schemeClr>
              </a:solidFill>
              <a:latin typeface="Yagut" pitchFamily="2" charset="-78"/>
              <a:cs typeface="B Homa" panose="00000400000000000000" pitchFamily="2" charset="-7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898"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533D872-B1C2-4118-B400-1D59FA901D33}"/>
              </a:ext>
            </a:extLst>
          </p:cNvPr>
          <p:cNvSpPr>
            <a:spLocks noGrp="1" noChangeArrowheads="1"/>
          </p:cNvSpPr>
          <p:nvPr>
            <p:ph type="title"/>
          </p:nvPr>
        </p:nvSpPr>
        <p:spPr/>
        <p:txBody>
          <a:bodyPr/>
          <a:lstStyle/>
          <a:p>
            <a:pPr eaLnBrk="1" hangingPunct="1"/>
            <a:r>
              <a:rPr lang="fa-IR" altLang="fa-IR">
                <a:cs typeface="Titr" pitchFamily="2" charset="0"/>
              </a:rPr>
              <a:t>اجزای اتاقک احتراق</a:t>
            </a:r>
            <a:r>
              <a:rPr lang="en-US" altLang="fa-IR"/>
              <a:t> </a:t>
            </a:r>
          </a:p>
        </p:txBody>
      </p:sp>
      <p:sp>
        <p:nvSpPr>
          <p:cNvPr id="30723" name="Rectangle 3">
            <a:extLst>
              <a:ext uri="{FF2B5EF4-FFF2-40B4-BE49-F238E27FC236}">
                <a16:creationId xmlns:a16="http://schemas.microsoft.com/office/drawing/2014/main" id="{490928D6-F318-47A2-A9C2-E50DDA0B2033}"/>
              </a:ext>
            </a:extLst>
          </p:cNvPr>
          <p:cNvSpPr>
            <a:spLocks noGrp="1" noChangeArrowheads="1"/>
          </p:cNvSpPr>
          <p:nvPr>
            <p:ph type="body" idx="1"/>
          </p:nvPr>
        </p:nvSpPr>
        <p:spPr/>
        <p:txBody>
          <a:bodyPr/>
          <a:lstStyle/>
          <a:p>
            <a:pPr algn="l" rtl="0" eaLnBrk="1" hangingPunct="1">
              <a:lnSpc>
                <a:spcPct val="90000"/>
              </a:lnSpc>
            </a:pPr>
            <a:r>
              <a:rPr lang="fa-IR" altLang="fa-IR" b="1">
                <a:cs typeface="Lotus" pitchFamily="2" charset="0"/>
              </a:rPr>
              <a:t>پوسته محفظه</a:t>
            </a:r>
          </a:p>
          <a:p>
            <a:pPr algn="l" rtl="0" eaLnBrk="1" hangingPunct="1">
              <a:lnSpc>
                <a:spcPct val="90000"/>
              </a:lnSpc>
            </a:pPr>
            <a:r>
              <a:rPr lang="en-US" altLang="fa-IR"/>
              <a:t>Liner</a:t>
            </a:r>
            <a:endParaRPr lang="fa-IR" altLang="fa-IR"/>
          </a:p>
          <a:p>
            <a:pPr algn="l" rtl="0" eaLnBrk="1" hangingPunct="1">
              <a:lnSpc>
                <a:spcPct val="90000"/>
              </a:lnSpc>
            </a:pPr>
            <a:r>
              <a:rPr lang="en-US" altLang="fa-IR"/>
              <a:t>Flow Sleeve</a:t>
            </a:r>
            <a:endParaRPr lang="fa-IR" altLang="fa-IR"/>
          </a:p>
          <a:p>
            <a:pPr algn="l" rtl="0" eaLnBrk="1" hangingPunct="1">
              <a:lnSpc>
                <a:spcPct val="90000"/>
              </a:lnSpc>
            </a:pPr>
            <a:r>
              <a:rPr lang="en-US" altLang="fa-IR"/>
              <a:t>Gasket</a:t>
            </a:r>
            <a:endParaRPr lang="fa-IR" altLang="fa-IR"/>
          </a:p>
          <a:p>
            <a:pPr algn="l" rtl="0" eaLnBrk="1" hangingPunct="1">
              <a:lnSpc>
                <a:spcPct val="90000"/>
              </a:lnSpc>
            </a:pPr>
            <a:r>
              <a:rPr lang="en-US" altLang="fa-IR"/>
              <a:t>Cover</a:t>
            </a:r>
            <a:endParaRPr lang="fa-IR" altLang="fa-IR"/>
          </a:p>
          <a:p>
            <a:pPr algn="l" rtl="0" eaLnBrk="1" hangingPunct="1">
              <a:lnSpc>
                <a:spcPct val="90000"/>
              </a:lnSpc>
            </a:pPr>
            <a:r>
              <a:rPr lang="en-US" altLang="fa-IR"/>
              <a:t>Fuel Nozzle</a:t>
            </a:r>
            <a:endParaRPr lang="fa-IR" altLang="fa-IR"/>
          </a:p>
          <a:p>
            <a:pPr algn="l" rtl="0" eaLnBrk="1" hangingPunct="1">
              <a:lnSpc>
                <a:spcPct val="90000"/>
              </a:lnSpc>
            </a:pPr>
            <a:r>
              <a:rPr lang="en-US" altLang="fa-IR"/>
              <a:t>Transition Piece</a:t>
            </a:r>
            <a:endParaRPr lang="fa-IR" altLang="fa-IR"/>
          </a:p>
          <a:p>
            <a:pPr algn="l" rtl="0" eaLnBrk="1" hangingPunct="1">
              <a:lnSpc>
                <a:spcPct val="90000"/>
              </a:lnSpc>
            </a:pPr>
            <a:r>
              <a:rPr lang="en-US" altLang="fa-IR"/>
              <a:t>Cross Fire Tube</a:t>
            </a:r>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89EE769-EA36-4A63-9B54-0B95F9F9D1DF}"/>
              </a:ext>
            </a:extLst>
          </p:cNvPr>
          <p:cNvSpPr>
            <a:spLocks noGrp="1" noChangeArrowheads="1"/>
          </p:cNvSpPr>
          <p:nvPr>
            <p:ph type="title"/>
          </p:nvPr>
        </p:nvSpPr>
        <p:spPr/>
        <p:txBody>
          <a:bodyPr/>
          <a:lstStyle/>
          <a:p>
            <a:pPr eaLnBrk="1" hangingPunct="1"/>
            <a:r>
              <a:rPr lang="ar-SA" altLang="fa-IR">
                <a:cs typeface="Titr" pitchFamily="2" charset="0"/>
              </a:rPr>
              <a:t>محفظه احتراق</a:t>
            </a:r>
            <a:endParaRPr lang="en-US" altLang="fa-IR">
              <a:cs typeface="Titr" pitchFamily="2" charset="0"/>
            </a:endParaRPr>
          </a:p>
        </p:txBody>
      </p:sp>
      <p:pic>
        <p:nvPicPr>
          <p:cNvPr id="31747" name="Picture 4" descr="نماي بيروني توربين و كمپرسور واحد گازي">
            <a:extLst>
              <a:ext uri="{FF2B5EF4-FFF2-40B4-BE49-F238E27FC236}">
                <a16:creationId xmlns:a16="http://schemas.microsoft.com/office/drawing/2014/main" id="{03962839-0CFD-40F4-8C83-A46AF705D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848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8C3B75-FBBA-458B-94C3-A4B5C386B8E1}"/>
              </a:ext>
            </a:extLst>
          </p:cNvPr>
          <p:cNvSpPr>
            <a:spLocks noGrp="1" noChangeArrowheads="1"/>
          </p:cNvSpPr>
          <p:nvPr>
            <p:ph type="title"/>
          </p:nvPr>
        </p:nvSpPr>
        <p:spPr/>
        <p:txBody>
          <a:bodyPr/>
          <a:lstStyle/>
          <a:p>
            <a:pPr eaLnBrk="1" hangingPunct="1"/>
            <a:r>
              <a:rPr lang="ar-SA" altLang="fa-IR" b="1">
                <a:cs typeface="Titr" pitchFamily="2" charset="0"/>
              </a:rPr>
              <a:t>فرآيند احتراق</a:t>
            </a:r>
            <a:endParaRPr lang="en-US" altLang="fa-IR" b="1">
              <a:cs typeface="Titr" pitchFamily="2" charset="0"/>
            </a:endParaRPr>
          </a:p>
        </p:txBody>
      </p:sp>
      <p:sp>
        <p:nvSpPr>
          <p:cNvPr id="32771" name="Rectangle 3">
            <a:extLst>
              <a:ext uri="{FF2B5EF4-FFF2-40B4-BE49-F238E27FC236}">
                <a16:creationId xmlns:a16="http://schemas.microsoft.com/office/drawing/2014/main" id="{67B5E410-F128-4D2D-A7C3-D63451919B77}"/>
              </a:ext>
            </a:extLst>
          </p:cNvPr>
          <p:cNvSpPr>
            <a:spLocks noGrp="1" noChangeArrowheads="1"/>
          </p:cNvSpPr>
          <p:nvPr>
            <p:ph type="body" idx="1"/>
          </p:nvPr>
        </p:nvSpPr>
        <p:spPr>
          <a:xfrm>
            <a:off x="609600" y="1600200"/>
            <a:ext cx="7924800" cy="4421188"/>
          </a:xfrm>
        </p:spPr>
        <p:txBody>
          <a:bodyPr/>
          <a:lstStyle/>
          <a:p>
            <a:pPr eaLnBrk="1" hangingPunct="1"/>
            <a:r>
              <a:rPr lang="ar-SA" altLang="fa-IR" sz="2000" b="1">
                <a:cs typeface="Lotus" pitchFamily="2" charset="0"/>
              </a:rPr>
              <a:t>هوا از کمپرسور با سرعت وارد محفظه احتراق مي گردد و اين سرعت جهت احتراق بسيار زياد است لذا وظيفه احتراق ابتدا ديفيوز کردن هوا مي باشد. سپس سوخت به صورت اسپري توسط نازل هايي ، در جلو مشعل تزريق مي شود . البته شکل مشعل و محفظه احتراق طوري است که سوخت فقط با قسمتي از هوايي ورودي به محفظه احتراق سوزانده پائين پوسته وارد مي شود .  مخلوط را جهت احتراق آماده مي کند و توربولانس شديدي را كه جهت مخلوط کردن سوخت و هوا جهت انتقال انرژي از گازهاي سوخته به گازهاي نسوخته لازم است، ايجاد مي کند ودر ميان ديوار لاينر تعدادي حفره موجود مي باشد که از ميان آنها 15-10 درصد اضافي از جريان هوا به منطقه اوليه وارد مي شود، لذا هواي وارد شده از پره هاي گردابي و هواي وارد شده از حفره هاي اوليه با يکديگر بر خورد نموده ومنطقه اي از گردش جريان هوا با سرعت کم را ايجاد مي کنند و اين برخورد  اثر پايدار کنندگي شعله و تسريع عمل احتراق را دارا مي باشد .</a:t>
            </a:r>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70E9D50-5BFB-497A-BA89-0380124D8B4D}"/>
              </a:ext>
            </a:extLst>
          </p:cNvPr>
          <p:cNvSpPr>
            <a:spLocks noGrp="1" noChangeArrowheads="1"/>
          </p:cNvSpPr>
          <p:nvPr>
            <p:ph type="title"/>
          </p:nvPr>
        </p:nvSpPr>
        <p:spPr/>
        <p:txBody>
          <a:bodyPr/>
          <a:lstStyle/>
          <a:p>
            <a:pPr eaLnBrk="1" hangingPunct="1"/>
            <a:r>
              <a:rPr lang="ar-SA" altLang="fa-IR" b="1">
                <a:cs typeface="Titr" pitchFamily="2" charset="0"/>
              </a:rPr>
              <a:t>فرآيند احتراق</a:t>
            </a:r>
            <a:endParaRPr lang="en-US" altLang="fa-IR" b="1">
              <a:cs typeface="Titr" pitchFamily="2" charset="0"/>
            </a:endParaRPr>
          </a:p>
        </p:txBody>
      </p:sp>
      <p:sp>
        <p:nvSpPr>
          <p:cNvPr id="33795" name="Rectangle 3">
            <a:extLst>
              <a:ext uri="{FF2B5EF4-FFF2-40B4-BE49-F238E27FC236}">
                <a16:creationId xmlns:a16="http://schemas.microsoft.com/office/drawing/2014/main" id="{3E37BA48-1C49-46FA-82F6-B8722BE664D4}"/>
              </a:ext>
            </a:extLst>
          </p:cNvPr>
          <p:cNvSpPr>
            <a:spLocks noGrp="1" noChangeArrowheads="1"/>
          </p:cNvSpPr>
          <p:nvPr>
            <p:ph type="body" idx="1"/>
          </p:nvPr>
        </p:nvSpPr>
        <p:spPr/>
        <p:txBody>
          <a:bodyPr/>
          <a:lstStyle/>
          <a:p>
            <a:pPr eaLnBrk="1" hangingPunct="1"/>
            <a:r>
              <a:rPr lang="ar-SA" altLang="fa-IR" sz="2400" b="1">
                <a:cs typeface="Lotus" pitchFamily="2" charset="0"/>
              </a:rPr>
              <a:t>دماي احتراق گازها در منطقه احتراق حدود </a:t>
            </a:r>
            <a:r>
              <a:rPr lang="ar-SA" altLang="fa-IR" sz="2400" b="1"/>
              <a:t>˚</a:t>
            </a:r>
            <a:r>
              <a:rPr lang="zu-ZA" altLang="fa-IR" sz="2400" b="1">
                <a:cs typeface="Lotus" pitchFamily="2" charset="0"/>
              </a:rPr>
              <a:t>c</a:t>
            </a:r>
            <a:r>
              <a:rPr lang="fa-IR" altLang="fa-IR" sz="2400" b="1">
                <a:cs typeface="Lotus" pitchFamily="2" charset="0"/>
              </a:rPr>
              <a:t>1800 </a:t>
            </a:r>
            <a:r>
              <a:rPr lang="ar-SA" altLang="fa-IR" sz="2400" b="1">
                <a:cs typeface="Lotus" pitchFamily="2" charset="0"/>
              </a:rPr>
              <a:t>تا</a:t>
            </a:r>
            <a:r>
              <a:rPr lang="ar-SA" altLang="fa-IR" sz="2400" b="1"/>
              <a:t>˚</a:t>
            </a:r>
            <a:r>
              <a:rPr lang="zu-ZA" altLang="fa-IR" sz="2400" b="1">
                <a:cs typeface="Lotus" pitchFamily="2" charset="0"/>
              </a:rPr>
              <a:t>c</a:t>
            </a:r>
            <a:r>
              <a:rPr lang="ar-SA" altLang="fa-IR" sz="2400" b="1">
                <a:cs typeface="Lotus" pitchFamily="2" charset="0"/>
              </a:rPr>
              <a:t>2000 مي باشد که جهت ورود به پره هاي راهنماي شيپوره توربين بسيار داغ است، بنابراين حدود60 تا 75 درصد هوايي که جهت احتراق مصرف نشده، در لوله شعله ( لاينر ) وارد مي شود که حدود نيمي از آن هوا جهت پايين آوردن دماي قبل از ورود به توربين مصرف مي شود و نيم ديگر جهت خنک کاري ديواره هاي لوله شعله ( لاينر )  استفاده مي گردد. جهت شروع احتراق از</a:t>
            </a:r>
            <a:r>
              <a:rPr lang="fa-IR" altLang="fa-IR" sz="2400" b="1">
                <a:cs typeface="Lotus" pitchFamily="2" charset="0"/>
              </a:rPr>
              <a:t> چند</a:t>
            </a:r>
            <a:r>
              <a:rPr lang="ar-SA" altLang="fa-IR" sz="2400" b="1">
                <a:cs typeface="Lotus" pitchFamily="2" charset="0"/>
              </a:rPr>
              <a:t> جرقه زن  الکتريکي در محفظه احتراقهاي فوقاني استفاده شده كه پس از تشكيل شعله در اين محفظه احتراق ها </a:t>
            </a:r>
            <a:r>
              <a:rPr lang="fa-IR" altLang="fa-IR" sz="2400" b="1">
                <a:cs typeface="Lotus" pitchFamily="2" charset="0"/>
              </a:rPr>
              <a:t> </a:t>
            </a:r>
            <a:r>
              <a:rPr lang="ar-SA" altLang="fa-IR" sz="2400" b="1">
                <a:cs typeface="Lotus" pitchFamily="2" charset="0"/>
              </a:rPr>
              <a:t>از طريق گراس فايرتيوبها به ساير محفظه هاي احتراق انتقال مي يابد كه سوخت در </a:t>
            </a:r>
            <a:r>
              <a:rPr lang="fa-IR" altLang="fa-IR" sz="2400" b="1">
                <a:cs typeface="Lotus" pitchFamily="2" charset="0"/>
              </a:rPr>
              <a:t>تمامی </a:t>
            </a:r>
            <a:r>
              <a:rPr lang="ar-SA" altLang="fa-IR" sz="2400" b="1">
                <a:cs typeface="Lotus" pitchFamily="2" charset="0"/>
              </a:rPr>
              <a:t>محفظه </a:t>
            </a:r>
            <a:r>
              <a:rPr lang="fa-IR" altLang="fa-IR" sz="2400" b="1">
                <a:cs typeface="Lotus" pitchFamily="2" charset="0"/>
              </a:rPr>
              <a:t>های </a:t>
            </a:r>
            <a:r>
              <a:rPr lang="ar-SA" altLang="fa-IR" sz="2400" b="1">
                <a:cs typeface="Lotus" pitchFamily="2" charset="0"/>
              </a:rPr>
              <a:t>احتراق از نازلهاي مريوط به صورت اسپري به داخل محفظه هاي احتراق اسپري مي شود .</a:t>
            </a:r>
            <a:endParaRPr lang="en-US" altLang="fa-IR" sz="2400"/>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0C2FC46-6BAD-4269-A5A4-BEE013EA8A89}"/>
              </a:ext>
            </a:extLst>
          </p:cNvPr>
          <p:cNvSpPr>
            <a:spLocks noGrp="1" noChangeArrowheads="1"/>
          </p:cNvSpPr>
          <p:nvPr>
            <p:ph type="title"/>
          </p:nvPr>
        </p:nvSpPr>
        <p:spPr/>
        <p:txBody>
          <a:bodyPr/>
          <a:lstStyle/>
          <a:p>
            <a:pPr eaLnBrk="1" hangingPunct="1"/>
            <a:r>
              <a:rPr lang="ar-SA" altLang="fa-IR" b="1">
                <a:cs typeface="Titr" pitchFamily="2" charset="0"/>
              </a:rPr>
              <a:t>فرآيند احتراق</a:t>
            </a:r>
            <a:endParaRPr lang="en-US" altLang="fa-IR" b="1">
              <a:cs typeface="Titr" pitchFamily="2" charset="0"/>
            </a:endParaRPr>
          </a:p>
        </p:txBody>
      </p:sp>
      <p:pic>
        <p:nvPicPr>
          <p:cNvPr id="34819" name="Picture 4" descr="3">
            <a:extLst>
              <a:ext uri="{FF2B5EF4-FFF2-40B4-BE49-F238E27FC236}">
                <a16:creationId xmlns:a16="http://schemas.microsoft.com/office/drawing/2014/main" id="{92862DC4-AC97-4619-82AA-4E0BA6B154F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341438"/>
            <a:ext cx="7848600" cy="4695825"/>
          </a:xfrm>
          <a:noFill/>
        </p:spPr>
      </p:pic>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E1BF401-1065-4461-8646-D40197F83A80}"/>
              </a:ext>
            </a:extLst>
          </p:cNvPr>
          <p:cNvSpPr>
            <a:spLocks noGrp="1" noChangeArrowheads="1"/>
          </p:cNvSpPr>
          <p:nvPr>
            <p:ph type="title"/>
          </p:nvPr>
        </p:nvSpPr>
        <p:spPr/>
        <p:txBody>
          <a:bodyPr/>
          <a:lstStyle/>
          <a:p>
            <a:pPr eaLnBrk="1" hangingPunct="1"/>
            <a:r>
              <a:rPr lang="ar-SA" altLang="fa-IR" b="1">
                <a:cs typeface="Titr" pitchFamily="2" charset="0"/>
              </a:rPr>
              <a:t>توربين</a:t>
            </a:r>
            <a:r>
              <a:rPr lang="en-US" altLang="fa-IR"/>
              <a:t> </a:t>
            </a:r>
          </a:p>
        </p:txBody>
      </p:sp>
      <p:sp>
        <p:nvSpPr>
          <p:cNvPr id="35843" name="Rectangle 3">
            <a:extLst>
              <a:ext uri="{FF2B5EF4-FFF2-40B4-BE49-F238E27FC236}">
                <a16:creationId xmlns:a16="http://schemas.microsoft.com/office/drawing/2014/main" id="{9DB36843-4C02-4CD1-BEF4-2534D6B14B14}"/>
              </a:ext>
            </a:extLst>
          </p:cNvPr>
          <p:cNvSpPr>
            <a:spLocks noGrp="1" noChangeArrowheads="1"/>
          </p:cNvSpPr>
          <p:nvPr>
            <p:ph type="body" idx="1"/>
          </p:nvPr>
        </p:nvSpPr>
        <p:spPr/>
        <p:txBody>
          <a:bodyPr/>
          <a:lstStyle/>
          <a:p>
            <a:pPr eaLnBrk="1" hangingPunct="1">
              <a:lnSpc>
                <a:spcPct val="120000"/>
              </a:lnSpc>
            </a:pPr>
            <a:r>
              <a:rPr lang="ar-SA" altLang="fa-IR" sz="1800" b="1">
                <a:cs typeface="Lotus" pitchFamily="2" charset="0"/>
              </a:rPr>
              <a:t>وظيفه توربين ايجاد توان جهت چرخاندن کمپرسور و در مواردي چرخاندن محورهاي کمکي  مي باشد توربين توان لازم را به وسيله استخراج انرژي از گازهاي آزاد شده از محفظه احتراق که از ميان پره هاي توربين منبسط مي گردند بدست مي آورد.</a:t>
            </a:r>
          </a:p>
          <a:p>
            <a:pPr eaLnBrk="1" hangingPunct="1">
              <a:lnSpc>
                <a:spcPct val="120000"/>
              </a:lnSpc>
            </a:pPr>
            <a:r>
              <a:rPr lang="ar-SA" altLang="fa-IR" sz="1800" b="1">
                <a:cs typeface="Lotus" pitchFamily="2" charset="0"/>
              </a:rPr>
              <a:t>جهت ايجاد گشتاور لازم، توربين گازي </a:t>
            </a:r>
            <a:r>
              <a:rPr lang="fa-IR" altLang="fa-IR" sz="1800" b="1">
                <a:cs typeface="Lotus" pitchFamily="2" charset="0"/>
              </a:rPr>
              <a:t>چند </a:t>
            </a:r>
            <a:r>
              <a:rPr lang="ar-SA" altLang="fa-IR" sz="1800" b="1">
                <a:cs typeface="Lotus" pitchFamily="2" charset="0"/>
              </a:rPr>
              <a:t>مرحله اي مي باشد كه هر طبقه داراي يک رديف پره هاي ثابت و يک رديف پره هاي متحرک مي باشد. تعداد طبقات به تعداد محورهاي به توان مورد نياز</a:t>
            </a:r>
            <a:r>
              <a:rPr lang="fa-IR" altLang="fa-IR" sz="1800" b="1">
                <a:cs typeface="Lotus" pitchFamily="2" charset="0"/>
              </a:rPr>
              <a:t> </a:t>
            </a:r>
            <a:r>
              <a:rPr lang="ar-SA" altLang="fa-IR" sz="1800" b="1">
                <a:cs typeface="Lotus" pitchFamily="2" charset="0"/>
              </a:rPr>
              <a:t>،</a:t>
            </a:r>
            <a:r>
              <a:rPr lang="fa-IR" altLang="fa-IR" sz="1800" b="1">
                <a:cs typeface="Lotus" pitchFamily="2" charset="0"/>
              </a:rPr>
              <a:t> </a:t>
            </a:r>
            <a:r>
              <a:rPr lang="ar-SA" altLang="fa-IR" sz="1800" b="1">
                <a:cs typeface="Lotus" pitchFamily="2" charset="0"/>
              </a:rPr>
              <a:t>سرعت دوراني و قطر مجاز توربين بستگي دارد. </a:t>
            </a:r>
          </a:p>
          <a:p>
            <a:pPr eaLnBrk="1" hangingPunct="1">
              <a:lnSpc>
                <a:spcPct val="120000"/>
              </a:lnSpc>
            </a:pPr>
            <a:r>
              <a:rPr lang="ar-SA" altLang="fa-IR" sz="1800" b="1">
                <a:cs typeface="Lotus" pitchFamily="2" charset="0"/>
              </a:rPr>
              <a:t>از آنجا که افت فشار کل در توربين متناسب با توان دوم سرعت پره مي باشد، لذا سرعت ميانگين پره در يک توربين اثر قابل توجهي در حداکثر بازده ممکن براي خروجي يک طبقه دارد و در ديسک توربين، تنش ها با توان دوم سرعت افزايش مي يابند. پره هاي توربين ابتدا يک نيروي ضربه اي حاصل از ضربه ابتدايي گازهاي داغ را متحمل شده و سپس يک نيروي عکس العمل ناشي از انبساط وشتاب گرفتن گاز در ميان گذرگاه</a:t>
            </a:r>
            <a:r>
              <a:rPr lang="ar-SA" altLang="fa-IR" sz="1800" b="1"/>
              <a:t>‌</a:t>
            </a:r>
            <a:r>
              <a:rPr lang="ar-SA" altLang="fa-IR" sz="1800" b="1">
                <a:cs typeface="Lotus" pitchFamily="2" charset="0"/>
              </a:rPr>
              <a:t>هاي بين پره ها را تحمل مي کنند.</a:t>
            </a:r>
            <a:r>
              <a:rPr lang="ar-SA" altLang="fa-IR" sz="1800">
                <a:cs typeface="Lotus" pitchFamily="2" charset="0"/>
              </a:rPr>
              <a:t> </a:t>
            </a:r>
            <a:endParaRPr lang="en-US" altLang="fa-IR" sz="1800">
              <a:cs typeface="Lotus" pitchFamily="2" charset="0"/>
            </a:endParaRP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5654F8C-542C-482E-AE01-133B406B5DE0}"/>
              </a:ext>
            </a:extLst>
          </p:cNvPr>
          <p:cNvSpPr>
            <a:spLocks noGrp="1" noChangeArrowheads="1"/>
          </p:cNvSpPr>
          <p:nvPr>
            <p:ph type="title"/>
          </p:nvPr>
        </p:nvSpPr>
        <p:spPr/>
        <p:txBody>
          <a:bodyPr/>
          <a:lstStyle/>
          <a:p>
            <a:pPr eaLnBrk="1" hangingPunct="1"/>
            <a:r>
              <a:rPr lang="ar-SA" altLang="fa-IR" b="1">
                <a:cs typeface="Titr" pitchFamily="2" charset="0"/>
              </a:rPr>
              <a:t>توربين</a:t>
            </a:r>
            <a:endParaRPr lang="en-US" altLang="fa-IR" b="1">
              <a:cs typeface="Titr" pitchFamily="2" charset="0"/>
            </a:endParaRPr>
          </a:p>
        </p:txBody>
      </p:sp>
      <p:sp>
        <p:nvSpPr>
          <p:cNvPr id="36867" name="Rectangle 3">
            <a:extLst>
              <a:ext uri="{FF2B5EF4-FFF2-40B4-BE49-F238E27FC236}">
                <a16:creationId xmlns:a16="http://schemas.microsoft.com/office/drawing/2014/main" id="{4BD27896-2010-4F08-8B6E-86FD30B78F57}"/>
              </a:ext>
            </a:extLst>
          </p:cNvPr>
          <p:cNvSpPr>
            <a:spLocks noGrp="1" noChangeArrowheads="1"/>
          </p:cNvSpPr>
          <p:nvPr>
            <p:ph type="body" idx="1"/>
          </p:nvPr>
        </p:nvSpPr>
        <p:spPr/>
        <p:txBody>
          <a:bodyPr/>
          <a:lstStyle/>
          <a:p>
            <a:pPr eaLnBrk="1" hangingPunct="1">
              <a:lnSpc>
                <a:spcPct val="105000"/>
              </a:lnSpc>
            </a:pPr>
            <a:r>
              <a:rPr lang="fa-IR" altLang="fa-IR" sz="2000" b="1">
                <a:cs typeface="Lotus" pitchFamily="2" charset="0"/>
              </a:rPr>
              <a:t> توربين جزء اصلی تركيب يك واحد گازی را تشگيل مي دهد كه توربين جهت توليد برق </a:t>
            </a:r>
            <a:r>
              <a:rPr lang="zu-ZA" altLang="fa-IR" sz="2000" b="1">
                <a:cs typeface="Lotus" pitchFamily="2" charset="0"/>
              </a:rPr>
              <a:t> 3000RPM</a:t>
            </a:r>
            <a:r>
              <a:rPr lang="fa-IR" altLang="fa-IR" sz="2000" b="1">
                <a:cs typeface="Lotus" pitchFamily="2" charset="0"/>
              </a:rPr>
              <a:t> ( دور در دقيقه ) مي چرخد و محور توربين در زمان چرخش در اثر نيروي گريز از مرکز تمايل دارد محل نشيمن گاه خود را ترك كند كه توسط ياتاقان هاي ژورنال اين حركت مهار و حركت محوري توسط ياتاقان هاي تراست مهار مي شود  و اصطکاک بين ياتاقان و محور باعث بالا رفتن دمای ياتاقان مي گردد كه لازم است دما و اصطکاک کنترل شود و جهت اين كار از روغن ( مخصوص توربين ) روغنكاري استفاده مي شود هم در اثر تشكيل فيلم روغن حول محور در داخل ياتاقان باعث کاهش اصطکاک بين ياتاقان و محور مي شود و هم حرارت آن توسط روغن گرفته مي شود حرارت اينها را هم روغن به خود مي گيرد و خود روغن نيز گرم مي شود و لازم است دمای روغن نيز در محدوده اي کنترل شود جهت اينكار با استفاده از آب و کولر روغن استفاده مي شود كه اين سيستم ها از اجزاء مختلف تشكيل شده اند</a:t>
            </a:r>
            <a:endParaRPr lang="en-US" altLang="fa-IR" sz="2000" b="1">
              <a:cs typeface="Lotus" pitchFamily="2" charset="0"/>
            </a:endParaRPr>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4D23EBD-4687-4C63-9CC0-74E1568B6959}"/>
              </a:ext>
            </a:extLst>
          </p:cNvPr>
          <p:cNvSpPr>
            <a:spLocks noGrp="1" noChangeArrowheads="1"/>
          </p:cNvSpPr>
          <p:nvPr>
            <p:ph type="title"/>
          </p:nvPr>
        </p:nvSpPr>
        <p:spPr/>
        <p:txBody>
          <a:bodyPr/>
          <a:lstStyle/>
          <a:p>
            <a:pPr eaLnBrk="1" hangingPunct="1"/>
            <a:r>
              <a:rPr lang="ar-SA" altLang="fa-IR" b="1">
                <a:cs typeface="Titr" pitchFamily="2" charset="0"/>
              </a:rPr>
              <a:t>توربين</a:t>
            </a:r>
            <a:endParaRPr lang="en-US" altLang="fa-IR" b="1">
              <a:cs typeface="Titr" pitchFamily="2" charset="0"/>
            </a:endParaRPr>
          </a:p>
        </p:txBody>
      </p:sp>
      <p:pic>
        <p:nvPicPr>
          <p:cNvPr id="37891" name="Picture 4" descr="Picture 091">
            <a:extLst>
              <a:ext uri="{FF2B5EF4-FFF2-40B4-BE49-F238E27FC236}">
                <a16:creationId xmlns:a16="http://schemas.microsoft.com/office/drawing/2014/main" id="{ACC354D2-C846-467A-904A-AAF814F56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6327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6420F51-B4A3-4C13-B8BE-081102D4D347}"/>
              </a:ext>
            </a:extLst>
          </p:cNvPr>
          <p:cNvSpPr>
            <a:spLocks noGrp="1" noChangeArrowheads="1"/>
          </p:cNvSpPr>
          <p:nvPr>
            <p:ph type="title"/>
          </p:nvPr>
        </p:nvSpPr>
        <p:spPr/>
        <p:txBody>
          <a:bodyPr/>
          <a:lstStyle/>
          <a:p>
            <a:pPr eaLnBrk="1" hangingPunct="1"/>
            <a:r>
              <a:rPr lang="fa-IR" altLang="fa-IR" sz="2800" b="1">
                <a:cs typeface="Titr" pitchFamily="2" charset="0"/>
              </a:rPr>
              <a:t>سيستم روغنكاري واحدهاي گازي نيروگاه سيكل تركيبي</a:t>
            </a:r>
            <a:r>
              <a:rPr lang="fa-IR" altLang="fa-IR"/>
              <a:t> </a:t>
            </a:r>
            <a:endParaRPr lang="en-US" altLang="fa-IR"/>
          </a:p>
        </p:txBody>
      </p:sp>
      <p:sp>
        <p:nvSpPr>
          <p:cNvPr id="38915" name="Rectangle 3">
            <a:extLst>
              <a:ext uri="{FF2B5EF4-FFF2-40B4-BE49-F238E27FC236}">
                <a16:creationId xmlns:a16="http://schemas.microsoft.com/office/drawing/2014/main" id="{98314FE4-B180-4845-96B9-1C5A1D759E8D}"/>
              </a:ext>
            </a:extLst>
          </p:cNvPr>
          <p:cNvSpPr>
            <a:spLocks noGrp="1" noChangeArrowheads="1"/>
          </p:cNvSpPr>
          <p:nvPr>
            <p:ph type="body" idx="1"/>
          </p:nvPr>
        </p:nvSpPr>
        <p:spPr>
          <a:xfrm>
            <a:off x="611188" y="1844675"/>
            <a:ext cx="7924800" cy="3960813"/>
          </a:xfrm>
        </p:spPr>
        <p:txBody>
          <a:bodyPr/>
          <a:lstStyle/>
          <a:p>
            <a:pPr eaLnBrk="1" hangingPunct="1"/>
            <a:r>
              <a:rPr lang="fa-IR" altLang="fa-IR" b="1">
                <a:cs typeface="Lotus" pitchFamily="2" charset="0"/>
              </a:rPr>
              <a:t>هدف</a:t>
            </a:r>
          </a:p>
          <a:p>
            <a:pPr eaLnBrk="1" hangingPunct="1">
              <a:lnSpc>
                <a:spcPct val="160000"/>
              </a:lnSpc>
              <a:buFont typeface="Wingdings" panose="05000000000000000000" pitchFamily="2" charset="2"/>
              <a:buNone/>
            </a:pPr>
            <a:r>
              <a:rPr lang="fa-IR" altLang="fa-IR" b="1">
                <a:cs typeface="Lotus" pitchFamily="2" charset="0"/>
              </a:rPr>
              <a:t>   </a:t>
            </a:r>
            <a:r>
              <a:rPr lang="fa-IR" altLang="fa-IR" sz="2800" b="1">
                <a:cs typeface="Lotus" pitchFamily="2" charset="0"/>
              </a:rPr>
              <a:t>1- تأمين روغن مورد نياز جهت روغنكاري براي كاهش  اصطكاك و دماي قسمت هاي مختلف سيستم .</a:t>
            </a:r>
          </a:p>
          <a:p>
            <a:pPr eaLnBrk="1" hangingPunct="1">
              <a:lnSpc>
                <a:spcPct val="160000"/>
              </a:lnSpc>
              <a:buFont typeface="Wingdings" panose="05000000000000000000" pitchFamily="2" charset="2"/>
              <a:buNone/>
            </a:pPr>
            <a:r>
              <a:rPr lang="fa-IR" altLang="fa-IR" sz="2800" b="1">
                <a:cs typeface="Lotus" pitchFamily="2" charset="0"/>
              </a:rPr>
              <a:t>    2- تأمين روغن مورد نياز جهت كنترل سيستم هاي هيدروليك .</a:t>
            </a:r>
            <a:r>
              <a:rPr lang="en-US" altLang="fa-IR" sz="2800">
                <a:cs typeface="Lotus" pitchFamily="2" charset="0"/>
              </a:rPr>
              <a:t> </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5CD1DDB-4C16-419F-AC85-B1C9194A0D88}"/>
              </a:ext>
            </a:extLst>
          </p:cNvPr>
          <p:cNvSpPr>
            <a:spLocks noGrp="1" noChangeArrowheads="1"/>
          </p:cNvSpPr>
          <p:nvPr>
            <p:ph type="title"/>
          </p:nvPr>
        </p:nvSpPr>
        <p:spPr/>
        <p:txBody>
          <a:bodyPr/>
          <a:lstStyle/>
          <a:p>
            <a:pPr eaLnBrk="1" hangingPunct="1"/>
            <a:r>
              <a:rPr lang="fa-IR" altLang="fa-IR" sz="2600" b="1">
                <a:cs typeface="Titr" pitchFamily="2" charset="0"/>
              </a:rPr>
              <a:t>سيستم روغنكاري واحدهاي گازي نيروگاه سيكل تركيبي</a:t>
            </a:r>
            <a:endParaRPr lang="en-US" altLang="fa-IR" sz="2600" b="1">
              <a:cs typeface="Titr" pitchFamily="2" charset="0"/>
            </a:endParaRPr>
          </a:p>
        </p:txBody>
      </p:sp>
      <p:sp>
        <p:nvSpPr>
          <p:cNvPr id="39939" name="Rectangle 3">
            <a:extLst>
              <a:ext uri="{FF2B5EF4-FFF2-40B4-BE49-F238E27FC236}">
                <a16:creationId xmlns:a16="http://schemas.microsoft.com/office/drawing/2014/main" id="{23C16D26-4769-44F1-838B-821224374DC5}"/>
              </a:ext>
            </a:extLst>
          </p:cNvPr>
          <p:cNvSpPr>
            <a:spLocks noGrp="1" noChangeArrowheads="1"/>
          </p:cNvSpPr>
          <p:nvPr>
            <p:ph type="body" idx="1"/>
          </p:nvPr>
        </p:nvSpPr>
        <p:spPr>
          <a:xfrm>
            <a:off x="539750" y="1484313"/>
            <a:ext cx="7924800" cy="4752975"/>
          </a:xfrm>
        </p:spPr>
        <p:txBody>
          <a:bodyPr/>
          <a:lstStyle/>
          <a:p>
            <a:pPr eaLnBrk="1" hangingPunct="1">
              <a:lnSpc>
                <a:spcPct val="80000"/>
              </a:lnSpc>
            </a:pPr>
            <a:r>
              <a:rPr lang="fa-IR" altLang="fa-IR" sz="2800" b="1">
                <a:cs typeface="Lotus" pitchFamily="2" charset="0"/>
              </a:rPr>
              <a:t>اجزای تشکيل دهنده سيستم روغنکاری</a:t>
            </a:r>
          </a:p>
          <a:p>
            <a:pPr eaLnBrk="1" hangingPunct="1">
              <a:buFont typeface="Wingdings" panose="05000000000000000000" pitchFamily="2" charset="2"/>
              <a:buChar char="Ø"/>
            </a:pPr>
            <a:r>
              <a:rPr lang="fa-IR" altLang="fa-IR" sz="1400" b="1">
                <a:cs typeface="Lotus" pitchFamily="2" charset="0"/>
              </a:rPr>
              <a:t> مخزن روغن </a:t>
            </a:r>
          </a:p>
          <a:p>
            <a:pPr eaLnBrk="1" hangingPunct="1">
              <a:buFont typeface="Wingdings" panose="05000000000000000000" pitchFamily="2" charset="2"/>
              <a:buChar char="Ø"/>
            </a:pPr>
            <a:r>
              <a:rPr lang="fa-IR" altLang="fa-IR" sz="1400" b="1">
                <a:cs typeface="Lotus" pitchFamily="2" charset="0"/>
              </a:rPr>
              <a:t>پمپ هاي روغن </a:t>
            </a:r>
          </a:p>
          <a:p>
            <a:pPr eaLnBrk="1" hangingPunct="1">
              <a:buFont typeface="Wingdings" panose="05000000000000000000" pitchFamily="2" charset="2"/>
              <a:buChar char="Ø"/>
            </a:pPr>
            <a:r>
              <a:rPr lang="fa-IR" altLang="fa-IR" sz="1400" b="1">
                <a:cs typeface="Lotus" pitchFamily="2" charset="0"/>
              </a:rPr>
              <a:t>پمپ كمكي </a:t>
            </a:r>
            <a:r>
              <a:rPr lang="zu-ZA" altLang="fa-IR" sz="1400" b="1">
                <a:cs typeface="Lotus" pitchFamily="2" charset="0"/>
              </a:rPr>
              <a:t>AC </a:t>
            </a:r>
            <a:r>
              <a:rPr lang="fa-IR" altLang="fa-IR" sz="1400" b="1">
                <a:cs typeface="Lotus" pitchFamily="2" charset="0"/>
              </a:rPr>
              <a:t> </a:t>
            </a:r>
          </a:p>
          <a:p>
            <a:pPr eaLnBrk="1" hangingPunct="1">
              <a:buFont typeface="Wingdings" panose="05000000000000000000" pitchFamily="2" charset="2"/>
              <a:buChar char="Ø"/>
            </a:pPr>
            <a:r>
              <a:rPr lang="fa-IR" altLang="fa-IR" sz="1400" b="1">
                <a:cs typeface="Lotus" pitchFamily="2" charset="0"/>
              </a:rPr>
              <a:t>پمپ روغن </a:t>
            </a:r>
            <a:r>
              <a:rPr lang="zu-ZA" altLang="fa-IR" sz="1400" b="1">
                <a:cs typeface="Lotus" pitchFamily="2" charset="0"/>
              </a:rPr>
              <a:t>DC</a:t>
            </a:r>
            <a:r>
              <a:rPr lang="fa-IR" altLang="fa-IR" sz="1400" b="1">
                <a:cs typeface="Lotus" pitchFamily="2" charset="0"/>
              </a:rPr>
              <a:t> </a:t>
            </a:r>
          </a:p>
          <a:p>
            <a:pPr eaLnBrk="1" hangingPunct="1">
              <a:buFont typeface="Wingdings" panose="05000000000000000000" pitchFamily="2" charset="2"/>
              <a:buChar char="Ø"/>
            </a:pPr>
            <a:r>
              <a:rPr lang="fa-IR" altLang="fa-IR" sz="1400" b="1">
                <a:cs typeface="Lotus" pitchFamily="2" charset="0"/>
              </a:rPr>
              <a:t>پمپ اصلي روغن</a:t>
            </a:r>
          </a:p>
          <a:p>
            <a:pPr eaLnBrk="1" hangingPunct="1">
              <a:buFont typeface="Wingdings" panose="05000000000000000000" pitchFamily="2" charset="2"/>
              <a:buChar char="Ø"/>
            </a:pPr>
            <a:r>
              <a:rPr lang="fa-IR" altLang="fa-IR" sz="1400" b="1">
                <a:cs typeface="Lotus" pitchFamily="2" charset="0"/>
              </a:rPr>
              <a:t>فيلترهاي روغن</a:t>
            </a:r>
          </a:p>
          <a:p>
            <a:pPr eaLnBrk="1" hangingPunct="1">
              <a:buFont typeface="Wingdings" panose="05000000000000000000" pitchFamily="2" charset="2"/>
              <a:buChar char="Ø"/>
            </a:pPr>
            <a:r>
              <a:rPr lang="fa-IR" altLang="fa-IR" sz="1400" b="1">
                <a:cs typeface="Lotus" pitchFamily="2" charset="0"/>
              </a:rPr>
              <a:t> كولر روغن</a:t>
            </a:r>
          </a:p>
          <a:p>
            <a:pPr eaLnBrk="1" hangingPunct="1">
              <a:buFont typeface="Wingdings" panose="05000000000000000000" pitchFamily="2" charset="2"/>
              <a:buChar char="Ø"/>
            </a:pPr>
            <a:r>
              <a:rPr lang="fa-IR" altLang="fa-IR" sz="1400" b="1">
                <a:cs typeface="Lotus" pitchFamily="2" charset="0"/>
              </a:rPr>
              <a:t>ريگلاتور كنترل والو</a:t>
            </a:r>
          </a:p>
          <a:p>
            <a:pPr eaLnBrk="1" hangingPunct="1">
              <a:buFont typeface="Wingdings" panose="05000000000000000000" pitchFamily="2" charset="2"/>
              <a:buChar char="Ø"/>
            </a:pPr>
            <a:r>
              <a:rPr lang="fa-IR" altLang="fa-IR" sz="1400" b="1">
                <a:cs typeface="Lotus" pitchFamily="2" charset="0"/>
              </a:rPr>
              <a:t>هدر روغن</a:t>
            </a:r>
          </a:p>
          <a:p>
            <a:pPr eaLnBrk="1" hangingPunct="1">
              <a:buFont typeface="Wingdings" panose="05000000000000000000" pitchFamily="2" charset="2"/>
              <a:buChar char="Ø"/>
            </a:pPr>
            <a:r>
              <a:rPr lang="fa-IR" altLang="fa-IR" sz="1400" b="1">
                <a:cs typeface="Lotus" pitchFamily="2" charset="0"/>
              </a:rPr>
              <a:t>چك والوها</a:t>
            </a:r>
          </a:p>
          <a:p>
            <a:pPr eaLnBrk="1" hangingPunct="1">
              <a:buFont typeface="Wingdings" panose="05000000000000000000" pitchFamily="2" charset="2"/>
              <a:buChar char="Ø"/>
            </a:pPr>
            <a:r>
              <a:rPr lang="fa-IR" altLang="fa-IR" sz="1400" b="1">
                <a:cs typeface="Lotus" pitchFamily="2" charset="0"/>
              </a:rPr>
              <a:t>سيستم جدا كننده هوا و بخارات روغن</a:t>
            </a:r>
          </a:p>
          <a:p>
            <a:pPr eaLnBrk="1" hangingPunct="1">
              <a:buFont typeface="Wingdings" panose="05000000000000000000" pitchFamily="2" charset="2"/>
              <a:buChar char="Ø"/>
            </a:pPr>
            <a:r>
              <a:rPr lang="fa-IR" altLang="fa-IR" sz="1400" b="1">
                <a:cs typeface="Lotus" pitchFamily="2" charset="0"/>
              </a:rPr>
              <a:t>گيج هاي نشان دهنده فشار</a:t>
            </a:r>
          </a:p>
          <a:p>
            <a:pPr eaLnBrk="1" hangingPunct="1">
              <a:buFont typeface="Wingdings" panose="05000000000000000000" pitchFamily="2" charset="2"/>
              <a:buChar char="Ø"/>
            </a:pPr>
            <a:r>
              <a:rPr lang="fa-IR" altLang="fa-IR" sz="1400" b="1">
                <a:cs typeface="Lotus" pitchFamily="2" charset="0"/>
              </a:rPr>
              <a:t>پرژرسوئيچها </a:t>
            </a:r>
          </a:p>
          <a:p>
            <a:pPr eaLnBrk="1" hangingPunct="1">
              <a:buFont typeface="Wingdings" panose="05000000000000000000" pitchFamily="2" charset="2"/>
              <a:buChar char="Ø"/>
            </a:pPr>
            <a:r>
              <a:rPr lang="fa-IR" altLang="fa-IR" sz="1400" b="1">
                <a:cs typeface="Lotus" pitchFamily="2" charset="0"/>
              </a:rPr>
              <a:t>ترموسوئيچ ها</a:t>
            </a:r>
          </a:p>
          <a:p>
            <a:pPr eaLnBrk="1" hangingPunct="1">
              <a:buFont typeface="Wingdings" panose="05000000000000000000" pitchFamily="2" charset="2"/>
              <a:buChar char="Ø"/>
            </a:pPr>
            <a:r>
              <a:rPr lang="fa-IR" altLang="fa-IR" sz="1400" b="1">
                <a:cs typeface="Lotus" pitchFamily="2" charset="0"/>
              </a:rPr>
              <a:t>هيترها</a:t>
            </a:r>
          </a:p>
          <a:p>
            <a:pPr eaLnBrk="1" hangingPunct="1">
              <a:buFont typeface="Wingdings" panose="05000000000000000000" pitchFamily="2" charset="2"/>
              <a:buChar char="Ø"/>
            </a:pPr>
            <a:r>
              <a:rPr lang="fa-IR" altLang="fa-IR" sz="1400" b="1">
                <a:cs typeface="Lotus" pitchFamily="2" charset="0"/>
              </a:rPr>
              <a:t>لول سوئيچ ها </a:t>
            </a:r>
            <a:endParaRPr lang="en-US" altLang="fa-IR" sz="1400" b="1">
              <a:cs typeface="Lotus" pitchFamily="2" charset="0"/>
            </a:endParaRP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CB7534ED-BF83-4164-82F1-7D5CDE5167EC}"/>
              </a:ext>
            </a:extLst>
          </p:cNvPr>
          <p:cNvSpPr>
            <a:spLocks noGrp="1" noChangeArrowheads="1"/>
          </p:cNvSpPr>
          <p:nvPr>
            <p:ph type="title" idx="4294967295"/>
          </p:nvPr>
        </p:nvSpPr>
        <p:spPr>
          <a:xfrm>
            <a:off x="755650" y="260350"/>
            <a:ext cx="7050088" cy="719138"/>
          </a:xfrm>
        </p:spPr>
        <p:txBody>
          <a:bodyPr anchor="t"/>
          <a:lstStyle/>
          <a:p>
            <a:pPr algn="ctr" eaLnBrk="1" hangingPunct="1"/>
            <a:r>
              <a:rPr lang="fa-IR" altLang="fa-IR" sz="5700">
                <a:cs typeface="Titr" pitchFamily="2" charset="0"/>
              </a:rPr>
              <a:t>انواع</a:t>
            </a:r>
            <a:r>
              <a:rPr lang="fa-IR" altLang="fa-IR" sz="5700"/>
              <a:t> </a:t>
            </a:r>
            <a:r>
              <a:rPr lang="fa-IR" altLang="fa-IR" sz="5700">
                <a:cs typeface="Titr" pitchFamily="2" charset="0"/>
              </a:rPr>
              <a:t>نيروگاه</a:t>
            </a:r>
            <a:endParaRPr lang="en-US" altLang="fa-IR" sz="5700">
              <a:cs typeface="Titr" pitchFamily="2" charset="0"/>
            </a:endParaRPr>
          </a:p>
        </p:txBody>
      </p:sp>
      <p:sp>
        <p:nvSpPr>
          <p:cNvPr id="5123" name="Rectangle 3">
            <a:extLst>
              <a:ext uri="{FF2B5EF4-FFF2-40B4-BE49-F238E27FC236}">
                <a16:creationId xmlns:a16="http://schemas.microsoft.com/office/drawing/2014/main" id="{4003F8F0-991C-49EB-9B91-FD4533860608}"/>
              </a:ext>
            </a:extLst>
          </p:cNvPr>
          <p:cNvSpPr>
            <a:spLocks noGrp="1" noChangeArrowheads="1"/>
          </p:cNvSpPr>
          <p:nvPr>
            <p:ph type="body" idx="4294967295"/>
          </p:nvPr>
        </p:nvSpPr>
        <p:spPr>
          <a:xfrm flipH="1">
            <a:off x="684213" y="1557338"/>
            <a:ext cx="7956550" cy="4319587"/>
          </a:xfrm>
        </p:spPr>
        <p:txBody>
          <a:bodyPr/>
          <a:lstStyle/>
          <a:p>
            <a:pPr marL="800100" lvl="1" indent="-342900" eaLnBrk="1" hangingPunct="1"/>
            <a:r>
              <a:rPr lang="ar-SA" altLang="fa-IR" b="1">
                <a:cs typeface="Lotus" pitchFamily="2" charset="0"/>
              </a:rPr>
              <a:t>نيروگاه هاي بخاري</a:t>
            </a:r>
          </a:p>
          <a:p>
            <a:pPr marL="800100" lvl="1" indent="-342900" eaLnBrk="1" hangingPunct="1"/>
            <a:r>
              <a:rPr lang="ar-SA" altLang="fa-IR" b="1">
                <a:cs typeface="Lotus" pitchFamily="2" charset="0"/>
              </a:rPr>
              <a:t>نيروگاه هاي گازي</a:t>
            </a:r>
          </a:p>
          <a:p>
            <a:pPr marL="800100" lvl="1" indent="-342900" eaLnBrk="1" hangingPunct="1"/>
            <a:r>
              <a:rPr lang="ar-SA" altLang="fa-IR" b="1">
                <a:cs typeface="Lotus" pitchFamily="2" charset="0"/>
              </a:rPr>
              <a:t>نيروگاه هاي سيكل تركيبي </a:t>
            </a:r>
          </a:p>
          <a:p>
            <a:pPr marL="800100" lvl="1" indent="-342900" eaLnBrk="1" hangingPunct="1"/>
            <a:r>
              <a:rPr lang="ar-SA" altLang="fa-IR" b="1">
                <a:cs typeface="Lotus" pitchFamily="2" charset="0"/>
              </a:rPr>
              <a:t>نيروگاه هاي هسته اي</a:t>
            </a:r>
          </a:p>
          <a:p>
            <a:pPr marL="800100" lvl="1" indent="-342900" eaLnBrk="1" hangingPunct="1"/>
            <a:r>
              <a:rPr lang="ar-SA" altLang="fa-IR" b="1">
                <a:cs typeface="Lotus" pitchFamily="2" charset="0"/>
              </a:rPr>
              <a:t>نيروگاه هاي بادي</a:t>
            </a:r>
          </a:p>
          <a:p>
            <a:pPr marL="800100" lvl="1" indent="-342900" eaLnBrk="1" hangingPunct="1"/>
            <a:r>
              <a:rPr lang="ar-SA" altLang="fa-IR" b="1">
                <a:cs typeface="Lotus" pitchFamily="2" charset="0"/>
              </a:rPr>
              <a:t>نيروگاه هاي آبي </a:t>
            </a:r>
          </a:p>
          <a:p>
            <a:pPr marL="800100" lvl="1" indent="-342900" eaLnBrk="1" hangingPunct="1"/>
            <a:r>
              <a:rPr lang="ar-SA" altLang="fa-IR" b="1">
                <a:cs typeface="Lotus" pitchFamily="2" charset="0"/>
              </a:rPr>
              <a:t>نيروگاه هاي خورشيدي</a:t>
            </a:r>
          </a:p>
          <a:p>
            <a:pPr marL="800100" lvl="1" indent="-342900" eaLnBrk="1" hangingPunct="1"/>
            <a:r>
              <a:rPr lang="ar-SA" altLang="fa-IR" b="1">
                <a:cs typeface="Lotus" pitchFamily="2" charset="0"/>
              </a:rPr>
              <a:t>نيروگاه هاي زمين گرمايي</a:t>
            </a:r>
            <a:endParaRPr lang="fa-IR" altLang="fa-IR" b="1">
              <a:cs typeface="Lotus" pitchFamily="2"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898"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1000"/>
                                        <p:tgtEl>
                                          <p:spTgt spid="5123">
                                            <p:txEl>
                                              <p:pRg st="0" end="0"/>
                                            </p:txEl>
                                          </p:spTgt>
                                        </p:tgtEl>
                                      </p:cBhvr>
                                    </p:animEffect>
                                    <p:anim calcmode="lin" valueType="num">
                                      <p:cBhvr>
                                        <p:cTn id="16"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fade">
                                      <p:cBhvr>
                                        <p:cTn id="21" dur="1000"/>
                                        <p:tgtEl>
                                          <p:spTgt spid="5123">
                                            <p:txEl>
                                              <p:pRg st="1" end="1"/>
                                            </p:txEl>
                                          </p:spTgt>
                                        </p:tgtEl>
                                      </p:cBhvr>
                                    </p:animEffect>
                                    <p:anim calcmode="lin" valueType="num">
                                      <p:cBhvr>
                                        <p:cTn id="22"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512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fade">
                                      <p:cBhvr>
                                        <p:cTn id="27" dur="1000"/>
                                        <p:tgtEl>
                                          <p:spTgt spid="5123">
                                            <p:txEl>
                                              <p:pRg st="2" end="2"/>
                                            </p:txEl>
                                          </p:spTgt>
                                        </p:tgtEl>
                                      </p:cBhvr>
                                    </p:animEffect>
                                    <p:anim calcmode="lin" valueType="num">
                                      <p:cBhvr>
                                        <p:cTn id="2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512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123">
                                            <p:txEl>
                                              <p:pRg st="3" end="3"/>
                                            </p:txEl>
                                          </p:spTgt>
                                        </p:tgtEl>
                                        <p:attrNameLst>
                                          <p:attrName>style.visibility</p:attrName>
                                        </p:attrNameLst>
                                      </p:cBhvr>
                                      <p:to>
                                        <p:strVal val="visible"/>
                                      </p:to>
                                    </p:set>
                                    <p:animEffect transition="in" filter="fade">
                                      <p:cBhvr>
                                        <p:cTn id="33" dur="1000"/>
                                        <p:tgtEl>
                                          <p:spTgt spid="5123">
                                            <p:txEl>
                                              <p:pRg st="3" end="3"/>
                                            </p:txEl>
                                          </p:spTgt>
                                        </p:tgtEl>
                                      </p:cBhvr>
                                    </p:animEffect>
                                    <p:anim calcmode="lin" valueType="num">
                                      <p:cBhvr>
                                        <p:cTn id="34"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512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512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5123">
                                            <p:txEl>
                                              <p:pRg st="4" end="4"/>
                                            </p:txEl>
                                          </p:spTgt>
                                        </p:tgtEl>
                                        <p:attrNameLst>
                                          <p:attrName>style.visibility</p:attrName>
                                        </p:attrNameLst>
                                      </p:cBhvr>
                                      <p:to>
                                        <p:strVal val="visible"/>
                                      </p:to>
                                    </p:set>
                                    <p:animEffect transition="in" filter="fade">
                                      <p:cBhvr>
                                        <p:cTn id="39" dur="1000"/>
                                        <p:tgtEl>
                                          <p:spTgt spid="5123">
                                            <p:txEl>
                                              <p:pRg st="4" end="4"/>
                                            </p:txEl>
                                          </p:spTgt>
                                        </p:tgtEl>
                                      </p:cBhvr>
                                    </p:animEffect>
                                    <p:anim calcmode="lin" valueType="num">
                                      <p:cBhvr>
                                        <p:cTn id="40"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12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123">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5123">
                                            <p:txEl>
                                              <p:pRg st="5" end="5"/>
                                            </p:txEl>
                                          </p:spTgt>
                                        </p:tgtEl>
                                        <p:attrNameLst>
                                          <p:attrName>style.visibility</p:attrName>
                                        </p:attrNameLst>
                                      </p:cBhvr>
                                      <p:to>
                                        <p:strVal val="visible"/>
                                      </p:to>
                                    </p:set>
                                    <p:animEffect transition="in" filter="fade">
                                      <p:cBhvr>
                                        <p:cTn id="45" dur="1000"/>
                                        <p:tgtEl>
                                          <p:spTgt spid="5123">
                                            <p:txEl>
                                              <p:pRg st="5" end="5"/>
                                            </p:txEl>
                                          </p:spTgt>
                                        </p:tgtEl>
                                      </p:cBhvr>
                                    </p:animEffect>
                                    <p:anim calcmode="lin" valueType="num">
                                      <p:cBhvr>
                                        <p:cTn id="46"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5123">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5123">
                                            <p:txEl>
                                              <p:pRg st="5" end="5"/>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5123">
                                            <p:txEl>
                                              <p:pRg st="6" end="6"/>
                                            </p:txEl>
                                          </p:spTgt>
                                        </p:tgtEl>
                                        <p:attrNameLst>
                                          <p:attrName>style.visibility</p:attrName>
                                        </p:attrNameLst>
                                      </p:cBhvr>
                                      <p:to>
                                        <p:strVal val="visible"/>
                                      </p:to>
                                    </p:set>
                                    <p:animEffect transition="in" filter="fade">
                                      <p:cBhvr>
                                        <p:cTn id="51" dur="1000"/>
                                        <p:tgtEl>
                                          <p:spTgt spid="5123">
                                            <p:txEl>
                                              <p:pRg st="6" end="6"/>
                                            </p:txEl>
                                          </p:spTgt>
                                        </p:tgtEl>
                                      </p:cBhvr>
                                    </p:animEffect>
                                    <p:anim calcmode="lin" valueType="num">
                                      <p:cBhvr>
                                        <p:cTn id="5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5123">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5123">
                                            <p:txEl>
                                              <p:pRg st="6" end="6"/>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5123">
                                            <p:txEl>
                                              <p:pRg st="7" end="7"/>
                                            </p:txEl>
                                          </p:spTgt>
                                        </p:tgtEl>
                                        <p:attrNameLst>
                                          <p:attrName>style.visibility</p:attrName>
                                        </p:attrNameLst>
                                      </p:cBhvr>
                                      <p:to>
                                        <p:strVal val="visible"/>
                                      </p:to>
                                    </p:set>
                                    <p:animEffect transition="in" filter="fade">
                                      <p:cBhvr>
                                        <p:cTn id="57" dur="1000"/>
                                        <p:tgtEl>
                                          <p:spTgt spid="5123">
                                            <p:txEl>
                                              <p:pRg st="7" end="7"/>
                                            </p:txEl>
                                          </p:spTgt>
                                        </p:tgtEl>
                                      </p:cBhvr>
                                    </p:animEffect>
                                    <p:anim calcmode="lin" valueType="num">
                                      <p:cBhvr>
                                        <p:cTn id="58"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5123">
                                            <p:txEl>
                                              <p:pRg st="7" end="7"/>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512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811CF8C-F180-4A41-A2FC-717E801C1724}"/>
              </a:ext>
            </a:extLst>
          </p:cNvPr>
          <p:cNvSpPr>
            <a:spLocks noGrp="1" noChangeArrowheads="1"/>
          </p:cNvSpPr>
          <p:nvPr>
            <p:ph type="title"/>
          </p:nvPr>
        </p:nvSpPr>
        <p:spPr/>
        <p:txBody>
          <a:bodyPr/>
          <a:lstStyle/>
          <a:p>
            <a:pPr eaLnBrk="1" hangingPunct="1"/>
            <a:r>
              <a:rPr lang="ar-SA" altLang="fa-IR" sz="2800" b="1">
                <a:cs typeface="Titr" pitchFamily="2" charset="0"/>
              </a:rPr>
              <a:t>مسير سيستم خنك كاري ( سيستم كولينگ </a:t>
            </a:r>
            <a:r>
              <a:rPr lang="en-US" altLang="fa-IR" sz="2800" b="1">
                <a:cs typeface="Titr" pitchFamily="2" charset="0"/>
              </a:rPr>
              <a:t>cooling water</a:t>
            </a:r>
            <a:r>
              <a:rPr lang="fa-IR" altLang="fa-IR" sz="2800" b="1">
                <a:cs typeface="Titr" pitchFamily="2" charset="0"/>
              </a:rPr>
              <a:t> )</a:t>
            </a:r>
            <a:endParaRPr lang="en-US" altLang="fa-IR" sz="2800" b="1">
              <a:cs typeface="Titr" pitchFamily="2" charset="0"/>
            </a:endParaRPr>
          </a:p>
        </p:txBody>
      </p:sp>
      <p:sp>
        <p:nvSpPr>
          <p:cNvPr id="40963" name="Rectangle 3">
            <a:extLst>
              <a:ext uri="{FF2B5EF4-FFF2-40B4-BE49-F238E27FC236}">
                <a16:creationId xmlns:a16="http://schemas.microsoft.com/office/drawing/2014/main" id="{4F325E07-CE3E-4057-817D-565EA96B6543}"/>
              </a:ext>
            </a:extLst>
          </p:cNvPr>
          <p:cNvSpPr>
            <a:spLocks noGrp="1" noChangeArrowheads="1"/>
          </p:cNvSpPr>
          <p:nvPr>
            <p:ph type="body" idx="1"/>
          </p:nvPr>
        </p:nvSpPr>
        <p:spPr/>
        <p:txBody>
          <a:bodyPr/>
          <a:lstStyle/>
          <a:p>
            <a:pPr eaLnBrk="1" hangingPunct="1">
              <a:lnSpc>
                <a:spcPct val="80000"/>
              </a:lnSpc>
            </a:pPr>
            <a:r>
              <a:rPr lang="fa-IR" altLang="fa-IR" sz="2800" b="1">
                <a:cs typeface="Lotus" pitchFamily="2" charset="0"/>
              </a:rPr>
              <a:t>هدف : تأمين آب خنك مورد نياز واحد .</a:t>
            </a:r>
          </a:p>
          <a:p>
            <a:pPr eaLnBrk="1" hangingPunct="1">
              <a:lnSpc>
                <a:spcPct val="80000"/>
              </a:lnSpc>
              <a:buFont typeface="Wingdings" panose="05000000000000000000" pitchFamily="2" charset="2"/>
              <a:buNone/>
            </a:pPr>
            <a:endParaRPr lang="fa-IR" altLang="fa-IR" sz="2800" b="1">
              <a:cs typeface="Lotus" pitchFamily="2" charset="0"/>
            </a:endParaRPr>
          </a:p>
          <a:p>
            <a:pPr eaLnBrk="1" hangingPunct="1">
              <a:lnSpc>
                <a:spcPct val="80000"/>
              </a:lnSpc>
            </a:pPr>
            <a:r>
              <a:rPr lang="fa-IR" altLang="fa-IR" sz="2800" b="1">
                <a:cs typeface="Lotus" pitchFamily="2" charset="0"/>
              </a:rPr>
              <a:t>اجزاء بكار رفته در اين سيستم :</a:t>
            </a:r>
          </a:p>
          <a:p>
            <a:pPr eaLnBrk="1" hangingPunct="1">
              <a:lnSpc>
                <a:spcPct val="80000"/>
              </a:lnSpc>
              <a:buFont typeface="Wingdings" panose="05000000000000000000" pitchFamily="2" charset="2"/>
              <a:buNone/>
            </a:pPr>
            <a:endParaRPr lang="fa-IR" altLang="fa-IR" sz="2800" b="1">
              <a:cs typeface="Lotus" pitchFamily="2" charset="0"/>
            </a:endParaRPr>
          </a:p>
          <a:p>
            <a:pPr eaLnBrk="1" hangingPunct="1">
              <a:lnSpc>
                <a:spcPct val="80000"/>
              </a:lnSpc>
              <a:buFont typeface="Wingdings" panose="05000000000000000000" pitchFamily="2" charset="2"/>
              <a:buChar char="§"/>
            </a:pPr>
            <a:r>
              <a:rPr lang="fa-IR" altLang="fa-IR" sz="1800" b="1"/>
              <a:t> </a:t>
            </a:r>
            <a:r>
              <a:rPr lang="fa-IR" altLang="fa-IR" sz="1800" b="1">
                <a:cs typeface="Lotus" pitchFamily="2" charset="0"/>
              </a:rPr>
              <a:t>سنسورهاي دما</a:t>
            </a:r>
          </a:p>
          <a:p>
            <a:pPr eaLnBrk="1" hangingPunct="1">
              <a:lnSpc>
                <a:spcPct val="80000"/>
              </a:lnSpc>
              <a:buFont typeface="Wingdings" panose="05000000000000000000" pitchFamily="2" charset="2"/>
              <a:buChar char="§"/>
            </a:pPr>
            <a:r>
              <a:rPr lang="fa-IR" altLang="fa-IR" sz="1800" b="1">
                <a:cs typeface="Lotus" pitchFamily="2" charset="0"/>
              </a:rPr>
              <a:t> گيج هاي دما در قسمت هاي مختلف</a:t>
            </a:r>
          </a:p>
          <a:p>
            <a:pPr eaLnBrk="1" hangingPunct="1">
              <a:lnSpc>
                <a:spcPct val="80000"/>
              </a:lnSpc>
              <a:buFont typeface="Wingdings" panose="05000000000000000000" pitchFamily="2" charset="2"/>
              <a:buChar char="§"/>
            </a:pPr>
            <a:r>
              <a:rPr lang="fa-IR" altLang="fa-IR" sz="1800" b="1">
                <a:cs typeface="Lotus" pitchFamily="2" charset="0"/>
              </a:rPr>
              <a:t> فنها </a:t>
            </a:r>
          </a:p>
          <a:p>
            <a:pPr eaLnBrk="1" hangingPunct="1">
              <a:lnSpc>
                <a:spcPct val="80000"/>
              </a:lnSpc>
              <a:buFont typeface="Wingdings" panose="05000000000000000000" pitchFamily="2" charset="2"/>
              <a:buChar char="§"/>
            </a:pPr>
            <a:r>
              <a:rPr lang="fa-IR" altLang="fa-IR" sz="1800" b="1">
                <a:cs typeface="Lotus" pitchFamily="2" charset="0"/>
              </a:rPr>
              <a:t>پمپها ( نوع سانتريفيوژ )</a:t>
            </a:r>
          </a:p>
          <a:p>
            <a:pPr eaLnBrk="1" hangingPunct="1">
              <a:lnSpc>
                <a:spcPct val="80000"/>
              </a:lnSpc>
              <a:buFont typeface="Wingdings" panose="05000000000000000000" pitchFamily="2" charset="2"/>
              <a:buChar char="§"/>
            </a:pPr>
            <a:r>
              <a:rPr lang="fa-IR" altLang="fa-IR" sz="1800" b="1">
                <a:cs typeface="Lotus" pitchFamily="2" charset="0"/>
              </a:rPr>
              <a:t>رگلاتور والوها و والوهای پروانه اي</a:t>
            </a:r>
          </a:p>
          <a:p>
            <a:pPr eaLnBrk="1" hangingPunct="1">
              <a:lnSpc>
                <a:spcPct val="80000"/>
              </a:lnSpc>
              <a:buFont typeface="Wingdings" panose="05000000000000000000" pitchFamily="2" charset="2"/>
              <a:buChar char="§"/>
            </a:pPr>
            <a:r>
              <a:rPr lang="fa-IR" altLang="fa-IR" sz="1800" b="1">
                <a:cs typeface="Lotus" pitchFamily="2" charset="0"/>
              </a:rPr>
              <a:t> کولرها ( روغن و هواي اتمايزينگ )</a:t>
            </a:r>
          </a:p>
          <a:p>
            <a:pPr eaLnBrk="1" hangingPunct="1">
              <a:lnSpc>
                <a:spcPct val="80000"/>
              </a:lnSpc>
              <a:buFont typeface="Wingdings" panose="05000000000000000000" pitchFamily="2" charset="2"/>
              <a:buChar char="§"/>
            </a:pPr>
            <a:r>
              <a:rPr lang="fa-IR" altLang="fa-IR" sz="1800" b="1">
                <a:cs typeface="Lotus" pitchFamily="2" charset="0"/>
              </a:rPr>
              <a:t> راديات هاي ژنراتور</a:t>
            </a:r>
          </a:p>
          <a:p>
            <a:pPr eaLnBrk="1" hangingPunct="1">
              <a:lnSpc>
                <a:spcPct val="80000"/>
              </a:lnSpc>
              <a:buFont typeface="Wingdings" panose="05000000000000000000" pitchFamily="2" charset="2"/>
              <a:buChar char="§"/>
            </a:pPr>
            <a:r>
              <a:rPr lang="fa-IR" altLang="fa-IR" sz="1800" b="1">
                <a:cs typeface="Lotus" pitchFamily="2" charset="0"/>
              </a:rPr>
              <a:t>  اورفيس ها</a:t>
            </a:r>
          </a:p>
          <a:p>
            <a:pPr eaLnBrk="1" hangingPunct="1">
              <a:lnSpc>
                <a:spcPct val="80000"/>
              </a:lnSpc>
              <a:buFont typeface="Wingdings" panose="05000000000000000000" pitchFamily="2" charset="2"/>
              <a:buChar char="§"/>
            </a:pPr>
            <a:r>
              <a:rPr lang="fa-IR" altLang="fa-IR" sz="1800" b="1">
                <a:cs typeface="Lotus" pitchFamily="2" charset="0"/>
              </a:rPr>
              <a:t> منبع انبساط و جبران کننده آب</a:t>
            </a:r>
            <a:r>
              <a:rPr lang="fa-IR" altLang="fa-IR" sz="1800">
                <a:cs typeface="Lotus" pitchFamily="2" charset="0"/>
              </a:rPr>
              <a:t> </a:t>
            </a:r>
            <a:endParaRPr lang="en-US" altLang="fa-IR" sz="1800">
              <a:cs typeface="Lotus" pitchFamily="2" charset="0"/>
            </a:endParaRP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F08B883-AACE-4434-9457-9978E0690443}"/>
              </a:ext>
            </a:extLst>
          </p:cNvPr>
          <p:cNvSpPr>
            <a:spLocks noGrp="1" noChangeArrowheads="1"/>
          </p:cNvSpPr>
          <p:nvPr>
            <p:ph type="title"/>
          </p:nvPr>
        </p:nvSpPr>
        <p:spPr/>
        <p:txBody>
          <a:bodyPr/>
          <a:lstStyle/>
          <a:p>
            <a:pPr eaLnBrk="1" hangingPunct="1"/>
            <a:r>
              <a:rPr lang="fa-IR" altLang="fa-IR" b="1">
                <a:cs typeface="Titr" pitchFamily="2" charset="0"/>
              </a:rPr>
              <a:t>سيستم تريپ اويل </a:t>
            </a:r>
            <a:r>
              <a:rPr lang="zu-ZA" altLang="fa-IR" b="1">
                <a:cs typeface="Titr" pitchFamily="2" charset="0"/>
              </a:rPr>
              <a:t>Trip Oil</a:t>
            </a:r>
            <a:r>
              <a:rPr lang="en-US" altLang="fa-IR"/>
              <a:t> </a:t>
            </a:r>
          </a:p>
        </p:txBody>
      </p:sp>
      <p:sp>
        <p:nvSpPr>
          <p:cNvPr id="41987" name="Rectangle 3">
            <a:extLst>
              <a:ext uri="{FF2B5EF4-FFF2-40B4-BE49-F238E27FC236}">
                <a16:creationId xmlns:a16="http://schemas.microsoft.com/office/drawing/2014/main" id="{B5BA3945-6FAC-4FAA-BCE1-2881B9B63FFB}"/>
              </a:ext>
            </a:extLst>
          </p:cNvPr>
          <p:cNvSpPr>
            <a:spLocks noGrp="1" noChangeArrowheads="1"/>
          </p:cNvSpPr>
          <p:nvPr>
            <p:ph type="body" idx="1"/>
          </p:nvPr>
        </p:nvSpPr>
        <p:spPr/>
        <p:txBody>
          <a:bodyPr/>
          <a:lstStyle/>
          <a:p>
            <a:pPr eaLnBrk="1" hangingPunct="1"/>
            <a:r>
              <a:rPr lang="fa-IR" altLang="fa-IR" b="1">
                <a:cs typeface="Lotus" pitchFamily="2" charset="0"/>
              </a:rPr>
              <a:t>هدف</a:t>
            </a:r>
          </a:p>
          <a:p>
            <a:pPr eaLnBrk="1" hangingPunct="1">
              <a:buFont typeface="Wingdings" panose="05000000000000000000" pitchFamily="2" charset="2"/>
              <a:buNone/>
            </a:pPr>
            <a:r>
              <a:rPr lang="fa-IR" altLang="fa-IR" b="1">
                <a:cs typeface="Lotus" pitchFamily="2" charset="0"/>
              </a:rPr>
              <a:t>   </a:t>
            </a:r>
            <a:r>
              <a:rPr lang="fa-IR" altLang="fa-IR" sz="2400" b="1">
                <a:cs typeface="Lotus" pitchFamily="2" charset="0"/>
              </a:rPr>
              <a:t>تأمين روغن فشاردار لازم جهت تغييروضعيت والوهاي راه دهنده روغن هيدروليك در سيستم هاي کنترل سوخت گازوگازوئيل جهت حفاظت سيستم درمواقع تريپ واحد و قطع سريع سوخت و باز و بسته کردن والوها</a:t>
            </a:r>
          </a:p>
          <a:p>
            <a:pPr eaLnBrk="1" hangingPunct="1"/>
            <a:r>
              <a:rPr lang="fa-IR" altLang="fa-IR" b="1">
                <a:cs typeface="Lotus" pitchFamily="2" charset="0"/>
              </a:rPr>
              <a:t>اجزاء استفاده شده در اين سيستم :</a:t>
            </a:r>
          </a:p>
          <a:p>
            <a:pPr eaLnBrk="1" hangingPunct="1">
              <a:buFont typeface="Wingdings" panose="05000000000000000000" pitchFamily="2" charset="2"/>
              <a:buChar char="v"/>
            </a:pPr>
            <a:r>
              <a:rPr lang="fa-IR" altLang="fa-IR" sz="2400" b="1">
                <a:cs typeface="Lotus" pitchFamily="2" charset="0"/>
              </a:rPr>
              <a:t>اورفيس </a:t>
            </a:r>
          </a:p>
          <a:p>
            <a:pPr eaLnBrk="1" hangingPunct="1">
              <a:buFont typeface="Wingdings" panose="05000000000000000000" pitchFamily="2" charset="2"/>
              <a:buChar char="v"/>
            </a:pPr>
            <a:r>
              <a:rPr lang="fa-IR" altLang="fa-IR" sz="2400" b="1">
                <a:cs typeface="Lotus" pitchFamily="2" charset="0"/>
              </a:rPr>
              <a:t>سوالونوئيد والوها</a:t>
            </a:r>
          </a:p>
          <a:p>
            <a:pPr eaLnBrk="1" hangingPunct="1">
              <a:buFont typeface="Wingdings" panose="05000000000000000000" pitchFamily="2" charset="2"/>
              <a:buChar char="v"/>
            </a:pPr>
            <a:r>
              <a:rPr lang="fa-IR" altLang="fa-IR" sz="2400" b="1">
                <a:cs typeface="Lotus" pitchFamily="2" charset="0"/>
              </a:rPr>
              <a:t>پرژر سوئيچ هاي مسير سوخت گاز و مسير سوخت گازوئيل</a:t>
            </a:r>
          </a:p>
          <a:p>
            <a:pPr eaLnBrk="1" hangingPunct="1">
              <a:buFont typeface="Wingdings" panose="05000000000000000000" pitchFamily="2" charset="2"/>
              <a:buChar char="v"/>
            </a:pPr>
            <a:r>
              <a:rPr lang="fa-IR" altLang="fa-IR" sz="2400" b="1">
                <a:cs typeface="Lotus" pitchFamily="2" charset="0"/>
              </a:rPr>
              <a:t> والوهاي</a:t>
            </a:r>
            <a:r>
              <a:rPr lang="en-US" altLang="fa-IR" sz="2400" b="1">
                <a:cs typeface="Lotus" pitchFamily="2" charset="0"/>
              </a:rPr>
              <a:t> </a:t>
            </a:r>
            <a:r>
              <a:rPr lang="fa-IR" altLang="fa-IR" sz="2400" b="1">
                <a:cs typeface="Lotus" pitchFamily="2" charset="0"/>
              </a:rPr>
              <a:t>حفاظتی</a:t>
            </a:r>
            <a:endParaRPr lang="en-US" altLang="fa-IR" sz="2400" b="1">
              <a:cs typeface="Lotus" pitchFamily="2" charset="0"/>
            </a:endParaRP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A5F5CCA-54E9-4980-89D5-BF0D5EB76687}"/>
              </a:ext>
            </a:extLst>
          </p:cNvPr>
          <p:cNvSpPr>
            <a:spLocks noGrp="1" noChangeArrowheads="1"/>
          </p:cNvSpPr>
          <p:nvPr>
            <p:ph type="title"/>
          </p:nvPr>
        </p:nvSpPr>
        <p:spPr/>
        <p:txBody>
          <a:bodyPr/>
          <a:lstStyle/>
          <a:p>
            <a:pPr eaLnBrk="1" hangingPunct="1"/>
            <a:r>
              <a:rPr lang="fa-IR" altLang="fa-IR" b="1">
                <a:cs typeface="Titr" pitchFamily="2" charset="0"/>
              </a:rPr>
              <a:t>سيستم سوخت</a:t>
            </a:r>
            <a:r>
              <a:rPr lang="fa-IR" altLang="fa-IR"/>
              <a:t> </a:t>
            </a:r>
            <a:endParaRPr lang="en-US" altLang="fa-IR"/>
          </a:p>
        </p:txBody>
      </p:sp>
      <p:sp>
        <p:nvSpPr>
          <p:cNvPr id="43011" name="Rectangle 3">
            <a:extLst>
              <a:ext uri="{FF2B5EF4-FFF2-40B4-BE49-F238E27FC236}">
                <a16:creationId xmlns:a16="http://schemas.microsoft.com/office/drawing/2014/main" id="{CAF2179F-92A2-4536-9429-43F194DD9F21}"/>
              </a:ext>
            </a:extLst>
          </p:cNvPr>
          <p:cNvSpPr>
            <a:spLocks noGrp="1" noChangeArrowheads="1"/>
          </p:cNvSpPr>
          <p:nvPr>
            <p:ph type="body" idx="1"/>
          </p:nvPr>
        </p:nvSpPr>
        <p:spPr/>
        <p:txBody>
          <a:bodyPr/>
          <a:lstStyle/>
          <a:p>
            <a:pPr eaLnBrk="1" hangingPunct="1"/>
            <a:r>
              <a:rPr lang="fa-IR" altLang="fa-IR" b="1">
                <a:cs typeface="Lotus" pitchFamily="2" charset="0"/>
              </a:rPr>
              <a:t>هدف :</a:t>
            </a:r>
          </a:p>
          <a:p>
            <a:pPr eaLnBrk="1" hangingPunct="1">
              <a:buFont typeface="Wingdings" panose="05000000000000000000" pitchFamily="2" charset="2"/>
              <a:buNone/>
            </a:pPr>
            <a:r>
              <a:rPr lang="fa-IR" altLang="fa-IR" b="1">
                <a:cs typeface="Lotus" pitchFamily="2" charset="0"/>
              </a:rPr>
              <a:t>   تأمين سوخت مورد نياز محفظه احتراق ، به ميزان فرمان داده شده مي باشد.</a:t>
            </a:r>
          </a:p>
          <a:p>
            <a:pPr eaLnBrk="1" hangingPunct="1">
              <a:buFont typeface="Wingdings" panose="05000000000000000000" pitchFamily="2" charset="2"/>
              <a:buNone/>
            </a:pPr>
            <a:r>
              <a:rPr lang="fa-IR" altLang="fa-IR" b="1">
                <a:cs typeface="Lotus" pitchFamily="2" charset="0"/>
              </a:rPr>
              <a:t>   در مواقع ميزان سوخت ورودي به محفظه هاي احتراق ، تعيين كننده گشتاور وارد به محور توربين و در نتيجه دور و قدرت خروجي واحد گازي است و لذا با كنترل سوخت ميتوان دور و قدرت خروجي واحد گازي را کنترل نمود.</a:t>
            </a:r>
            <a:endParaRPr lang="en-US" altLang="fa-IR" b="1">
              <a:cs typeface="Lotus" pitchFamily="2" charset="0"/>
            </a:endParaRP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8C210A-7B8B-4173-B740-8E8709BAEC2B}"/>
              </a:ext>
            </a:extLst>
          </p:cNvPr>
          <p:cNvSpPr>
            <a:spLocks noGrp="1" noChangeArrowheads="1"/>
          </p:cNvSpPr>
          <p:nvPr>
            <p:ph type="title"/>
          </p:nvPr>
        </p:nvSpPr>
        <p:spPr/>
        <p:txBody>
          <a:bodyPr/>
          <a:lstStyle/>
          <a:p>
            <a:pPr eaLnBrk="1" hangingPunct="1"/>
            <a:r>
              <a:rPr lang="fa-IR" altLang="fa-IR" b="1">
                <a:cs typeface="Titr" pitchFamily="2" charset="0"/>
              </a:rPr>
              <a:t>سيستم سوخت</a:t>
            </a:r>
            <a:endParaRPr lang="en-US" altLang="fa-IR" b="1">
              <a:cs typeface="Titr" pitchFamily="2" charset="0"/>
            </a:endParaRPr>
          </a:p>
        </p:txBody>
      </p:sp>
      <p:pic>
        <p:nvPicPr>
          <p:cNvPr id="44035" name="Picture 4" descr="گازاسکرابر">
            <a:extLst>
              <a:ext uri="{FF2B5EF4-FFF2-40B4-BE49-F238E27FC236}">
                <a16:creationId xmlns:a16="http://schemas.microsoft.com/office/drawing/2014/main" id="{5D55009B-94D3-40D7-98BE-87188C5AC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7755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37A293-C11A-4ED4-A35E-AAEA5FCF15DB}"/>
              </a:ext>
            </a:extLst>
          </p:cNvPr>
          <p:cNvSpPr>
            <a:spLocks noGrp="1" noChangeArrowheads="1"/>
          </p:cNvSpPr>
          <p:nvPr>
            <p:ph type="title"/>
          </p:nvPr>
        </p:nvSpPr>
        <p:spPr/>
        <p:txBody>
          <a:bodyPr/>
          <a:lstStyle/>
          <a:p>
            <a:pPr eaLnBrk="1" hangingPunct="1"/>
            <a:r>
              <a:rPr lang="fa-IR" altLang="fa-IR" b="1">
                <a:cs typeface="Titr" pitchFamily="2" charset="0"/>
              </a:rPr>
              <a:t>سيستم هواي كولينگ و سيلينگ</a:t>
            </a:r>
            <a:r>
              <a:rPr lang="fa-IR" altLang="fa-IR"/>
              <a:t> </a:t>
            </a:r>
            <a:endParaRPr lang="en-US" altLang="fa-IR"/>
          </a:p>
        </p:txBody>
      </p:sp>
      <p:sp>
        <p:nvSpPr>
          <p:cNvPr id="45059" name="Rectangle 3">
            <a:extLst>
              <a:ext uri="{FF2B5EF4-FFF2-40B4-BE49-F238E27FC236}">
                <a16:creationId xmlns:a16="http://schemas.microsoft.com/office/drawing/2014/main" id="{F7883B58-E663-43F9-93E4-1A187A7D58D9}"/>
              </a:ext>
            </a:extLst>
          </p:cNvPr>
          <p:cNvSpPr>
            <a:spLocks noGrp="1" noChangeArrowheads="1"/>
          </p:cNvSpPr>
          <p:nvPr>
            <p:ph type="body" idx="1"/>
          </p:nvPr>
        </p:nvSpPr>
        <p:spPr/>
        <p:txBody>
          <a:bodyPr/>
          <a:lstStyle/>
          <a:p>
            <a:pPr marL="381000" indent="-381000" eaLnBrk="1" hangingPunct="1"/>
            <a:r>
              <a:rPr lang="fa-IR" altLang="fa-IR" sz="1200"/>
              <a:t> </a:t>
            </a:r>
            <a:r>
              <a:rPr lang="fa-IR" altLang="fa-IR" sz="1800" b="1">
                <a:cs typeface="Lotus" pitchFamily="2" charset="0"/>
              </a:rPr>
              <a:t>هدف :  تأمين هواي مورد نياز سيل بندي ياتاقانها و خنك كاري شرودهاي توربين</a:t>
            </a:r>
          </a:p>
          <a:p>
            <a:pPr marL="381000" indent="-381000" eaLnBrk="1" hangingPunct="1"/>
            <a:r>
              <a:rPr lang="fa-IR" altLang="fa-IR" sz="1800" b="1">
                <a:cs typeface="Lotus" pitchFamily="2" charset="0"/>
              </a:rPr>
              <a:t>اجزای تشکيل دهنده سيستم :</a:t>
            </a:r>
          </a:p>
          <a:p>
            <a:pPr marL="381000" indent="-381000" eaLnBrk="1" hangingPunct="1">
              <a:buFont typeface="Wingdings" panose="05000000000000000000" pitchFamily="2" charset="2"/>
              <a:buAutoNum type="arabicPeriod"/>
            </a:pPr>
            <a:r>
              <a:rPr lang="fa-IR" altLang="fa-IR" sz="1800" b="1">
                <a:cs typeface="Lotus" pitchFamily="2" charset="0"/>
              </a:rPr>
              <a:t>كمپرسور</a:t>
            </a:r>
            <a:r>
              <a:rPr lang="fa-IR" altLang="fa-IR" sz="1200" b="1">
                <a:cs typeface="Lotus" pitchFamily="2" charset="0"/>
              </a:rPr>
              <a:t> ( آخرين مرحله توربين )</a:t>
            </a:r>
          </a:p>
          <a:p>
            <a:pPr marL="381000" indent="-381000" eaLnBrk="1" hangingPunct="1">
              <a:buFont typeface="Wingdings" panose="05000000000000000000" pitchFamily="2" charset="2"/>
              <a:buAutoNum type="arabicPeriod"/>
            </a:pPr>
            <a:r>
              <a:rPr lang="fa-IR" altLang="fa-IR" sz="1800" b="1">
                <a:cs typeface="Lotus" pitchFamily="2" charset="0"/>
              </a:rPr>
              <a:t>ياتاقانهاي ژورنال</a:t>
            </a:r>
            <a:r>
              <a:rPr lang="fa-IR" altLang="fa-IR" sz="1200" b="1">
                <a:cs typeface="Lotus" pitchFamily="2" charset="0"/>
              </a:rPr>
              <a:t> : </a:t>
            </a:r>
            <a:r>
              <a:rPr lang="fa-IR" altLang="fa-IR" sz="1200">
                <a:cs typeface="Lotus" pitchFamily="2" charset="0"/>
              </a:rPr>
              <a:t>اين ياتاقانها جهت كنترل حركت شعاعي محور توربين كمپرسور را به عهده دارند</a:t>
            </a:r>
            <a:r>
              <a:rPr lang="en-US" altLang="fa-IR" sz="1200">
                <a:cs typeface="Lotus" pitchFamily="2" charset="0"/>
              </a:rPr>
              <a:t> </a:t>
            </a:r>
            <a:r>
              <a:rPr lang="fa-IR" altLang="fa-IR" sz="1200">
                <a:cs typeface="Lotus" pitchFamily="2" charset="0"/>
              </a:rPr>
              <a:t>.</a:t>
            </a:r>
          </a:p>
          <a:p>
            <a:pPr marL="381000" indent="-381000" eaLnBrk="1" hangingPunct="1">
              <a:buFont typeface="Wingdings" panose="05000000000000000000" pitchFamily="2" charset="2"/>
              <a:buAutoNum type="arabicPeriod"/>
            </a:pPr>
            <a:r>
              <a:rPr lang="fa-IR" altLang="fa-IR" sz="1800" b="1">
                <a:cs typeface="Lotus" pitchFamily="2" charset="0"/>
              </a:rPr>
              <a:t>بليدوالوها </a:t>
            </a:r>
            <a:r>
              <a:rPr lang="fa-IR" altLang="fa-IR" sz="1200" b="1">
                <a:cs typeface="Lotus" pitchFamily="2" charset="0"/>
              </a:rPr>
              <a:t>: </a:t>
            </a:r>
            <a:r>
              <a:rPr lang="fa-IR" altLang="fa-IR" sz="1200">
                <a:cs typeface="Lotus" pitchFamily="2" charset="0"/>
              </a:rPr>
              <a:t>والوهاي پنوماتيكي هستند جهت انتقال هواي اضافي كمپرسور در دورهاي متغيير توربين كمپرسور را به عهده دارند تا ازپديده استحال كمپرسور دبي خفگي جلوگيري به عمل آيد </a:t>
            </a:r>
          </a:p>
          <a:p>
            <a:pPr marL="381000" indent="-381000" eaLnBrk="1" hangingPunct="1">
              <a:buFont typeface="Wingdings" panose="05000000000000000000" pitchFamily="2" charset="2"/>
              <a:buAutoNum type="arabicPeriod"/>
            </a:pPr>
            <a:r>
              <a:rPr lang="fa-IR" altLang="fa-IR" sz="1800" b="1">
                <a:cs typeface="Lotus" pitchFamily="2" charset="0"/>
              </a:rPr>
              <a:t>سولونوئيد والو</a:t>
            </a:r>
            <a:r>
              <a:rPr lang="fa-IR" altLang="fa-IR" sz="1200" b="1">
                <a:cs typeface="Lotus" pitchFamily="2" charset="0"/>
              </a:rPr>
              <a:t> : </a:t>
            </a:r>
            <a:r>
              <a:rPr lang="fa-IR" altLang="fa-IR" sz="1200">
                <a:cs typeface="Lotus" pitchFamily="2" charset="0"/>
              </a:rPr>
              <a:t>اين سولونوئيد والو در مسير هواي اينسترومنت والوهاي پنوماتيكي بليدوالوها قرار گرفته با دريافت فرمان از سيستم کنترل در زمان مورد مقرر( بالاي 95%دور نامي) مسير هواي اينسترومنت را باز كرده و باعث بسته شدن اين والوها  ميگردد</a:t>
            </a:r>
            <a:r>
              <a:rPr lang="fa-IR" altLang="fa-IR" sz="1200" b="1">
                <a:cs typeface="Lotus" pitchFamily="2" charset="0"/>
              </a:rPr>
              <a:t> </a:t>
            </a:r>
          </a:p>
          <a:p>
            <a:pPr marL="381000" indent="-381000" eaLnBrk="1" hangingPunct="1">
              <a:buFont typeface="Wingdings" panose="05000000000000000000" pitchFamily="2" charset="2"/>
              <a:buAutoNum type="arabicPeriod"/>
            </a:pPr>
            <a:r>
              <a:rPr lang="fa-IR" altLang="fa-IR" sz="1800" b="1">
                <a:cs typeface="Lotus" pitchFamily="2" charset="0"/>
              </a:rPr>
              <a:t>ليميت سوئيچها</a:t>
            </a:r>
            <a:r>
              <a:rPr lang="fa-IR" altLang="fa-IR" sz="1200" b="1">
                <a:cs typeface="Lotus" pitchFamily="2" charset="0"/>
              </a:rPr>
              <a:t> : </a:t>
            </a:r>
            <a:r>
              <a:rPr lang="fa-IR" altLang="fa-IR" sz="1200">
                <a:cs typeface="Lotus" pitchFamily="2" charset="0"/>
              </a:rPr>
              <a:t>وظيفه ارسال وضعيت والوهاي بليدوالو از لحاظ </a:t>
            </a:r>
            <a:r>
              <a:rPr lang="en-US" altLang="fa-IR" sz="1200">
                <a:cs typeface="Lotus" pitchFamily="2" charset="0"/>
              </a:rPr>
              <a:t>open </a:t>
            </a:r>
            <a:r>
              <a:rPr lang="fa-IR" altLang="fa-IR" sz="1200">
                <a:cs typeface="Lotus" pitchFamily="2" charset="0"/>
              </a:rPr>
              <a:t> و</a:t>
            </a:r>
            <a:r>
              <a:rPr lang="en-US" altLang="fa-IR" sz="1200">
                <a:cs typeface="Lotus" pitchFamily="2" charset="0"/>
              </a:rPr>
              <a:t> close </a:t>
            </a:r>
            <a:r>
              <a:rPr lang="fa-IR" altLang="fa-IR" sz="1200">
                <a:cs typeface="Lotus" pitchFamily="2" charset="0"/>
              </a:rPr>
              <a:t> بودن را به سيستم كنترل را به عهده دارند</a:t>
            </a:r>
            <a:r>
              <a:rPr lang="fa-IR" altLang="fa-IR" sz="1200" b="1">
                <a:cs typeface="Lotus" pitchFamily="2" charset="0"/>
              </a:rPr>
              <a:t> .</a:t>
            </a:r>
          </a:p>
          <a:p>
            <a:pPr marL="381000" indent="-381000" eaLnBrk="1" hangingPunct="1">
              <a:buFont typeface="Wingdings" panose="05000000000000000000" pitchFamily="2" charset="2"/>
              <a:buAutoNum type="arabicPeriod"/>
            </a:pPr>
            <a:r>
              <a:rPr lang="fa-IR" altLang="fa-IR" sz="1800" b="1">
                <a:cs typeface="Lotus" pitchFamily="2" charset="0"/>
              </a:rPr>
              <a:t>فنهاي</a:t>
            </a:r>
            <a:r>
              <a:rPr lang="fa-IR" altLang="fa-IR" sz="1200" b="1">
                <a:cs typeface="Lotus" pitchFamily="2" charset="0"/>
              </a:rPr>
              <a:t> : </a:t>
            </a:r>
            <a:r>
              <a:rPr lang="fa-IR" altLang="fa-IR" sz="1200">
                <a:cs typeface="Lotus" pitchFamily="2" charset="0"/>
              </a:rPr>
              <a:t>وظيفه اين فنها گرفتن هوا از اتمسفر و رساندن به قسمت هاي شرود </a:t>
            </a:r>
            <a:r>
              <a:rPr lang="en-US" altLang="fa-IR" sz="1200">
                <a:cs typeface="Lotus" pitchFamily="2" charset="0"/>
              </a:rPr>
              <a:t>shroud</a:t>
            </a:r>
            <a:r>
              <a:rPr lang="fa-IR" altLang="fa-IR" sz="1200">
                <a:cs typeface="Lotus" pitchFamily="2" charset="0"/>
              </a:rPr>
              <a:t> توربين جهت خنك كاري مي باشد</a:t>
            </a:r>
            <a:r>
              <a:rPr lang="fa-IR" altLang="fa-IR" sz="1200" b="1">
                <a:cs typeface="Lotus" pitchFamily="2" charset="0"/>
              </a:rPr>
              <a:t> .</a:t>
            </a:r>
          </a:p>
          <a:p>
            <a:pPr marL="381000" indent="-381000" eaLnBrk="1" hangingPunct="1">
              <a:buFont typeface="Wingdings" panose="05000000000000000000" pitchFamily="2" charset="2"/>
              <a:buAutoNum type="arabicPeriod"/>
            </a:pPr>
            <a:r>
              <a:rPr lang="fa-IR" altLang="fa-IR" sz="1800" b="1">
                <a:cs typeface="Lotus" pitchFamily="2" charset="0"/>
              </a:rPr>
              <a:t>سپراتور </a:t>
            </a:r>
            <a:r>
              <a:rPr lang="en-US" altLang="fa-IR" sz="1800" b="1">
                <a:cs typeface="Lotus" pitchFamily="2" charset="0"/>
              </a:rPr>
              <a:t>separator</a:t>
            </a:r>
            <a:r>
              <a:rPr lang="en-US" altLang="fa-IR" sz="1200" b="1">
                <a:cs typeface="Lotus" pitchFamily="2" charset="0"/>
              </a:rPr>
              <a:t> </a:t>
            </a:r>
            <a:r>
              <a:rPr lang="fa-IR" altLang="fa-IR" sz="1200" b="1">
                <a:cs typeface="Lotus" pitchFamily="2" charset="0"/>
              </a:rPr>
              <a:t>: </a:t>
            </a:r>
            <a:r>
              <a:rPr lang="fa-IR" altLang="fa-IR" sz="1200">
                <a:cs typeface="Lotus" pitchFamily="2" charset="0"/>
              </a:rPr>
              <a:t>وظيفه جداسازي رطوبت هواي سيل بندي ياتاقانها را كه در مرحله پنجم كمپرسور قرار گرفته به عهده دارد.</a:t>
            </a:r>
          </a:p>
          <a:p>
            <a:pPr marL="381000" indent="-381000" eaLnBrk="1" hangingPunct="1">
              <a:buFont typeface="Wingdings" panose="05000000000000000000" pitchFamily="2" charset="2"/>
              <a:buAutoNum type="arabicPeriod"/>
            </a:pPr>
            <a:r>
              <a:rPr lang="fa-IR" altLang="fa-IR" sz="1800" b="1">
                <a:cs typeface="Lotus" pitchFamily="2" charset="0"/>
              </a:rPr>
              <a:t>پرژر سوئيچ</a:t>
            </a:r>
            <a:r>
              <a:rPr lang="fa-IR" altLang="fa-IR" sz="1200" b="1">
                <a:cs typeface="Lotus" pitchFamily="2" charset="0"/>
              </a:rPr>
              <a:t> : </a:t>
            </a:r>
            <a:r>
              <a:rPr lang="fa-IR" altLang="fa-IR" sz="1200">
                <a:cs typeface="Lotus" pitchFamily="2" charset="0"/>
              </a:rPr>
              <a:t>اين پرژر س.وئيچ كه در مسير خروجي فنها نصب شده جهت كنترل وضعيت هواي خروجي فنها در صورتي كه فشار هوا كمتر باشد اين پرژر سوئيچ عمل كرده  سيكنالي را به سيستم كنترل ارسال ميكند .</a:t>
            </a:r>
          </a:p>
          <a:p>
            <a:pPr marL="381000" indent="-381000" eaLnBrk="1" hangingPunct="1">
              <a:buFont typeface="Wingdings" panose="05000000000000000000" pitchFamily="2" charset="2"/>
              <a:buAutoNum type="arabicPeriod"/>
            </a:pPr>
            <a:r>
              <a:rPr lang="fa-IR" altLang="fa-IR" sz="1800" b="1">
                <a:cs typeface="Lotus" pitchFamily="2" charset="0"/>
              </a:rPr>
              <a:t>ترانس ديوسر</a:t>
            </a:r>
            <a:r>
              <a:rPr lang="fa-IR" altLang="fa-IR" sz="1200" b="1">
                <a:cs typeface="Lotus" pitchFamily="2" charset="0"/>
              </a:rPr>
              <a:t>: ترانس ديوسری است كه سيكنال فشار هواي خروجي كمپرسور را به سيستم كنترل ارسال مي كند</a:t>
            </a:r>
            <a:endParaRPr lang="en-US" altLang="fa-IR" sz="1200" b="1">
              <a:cs typeface="Lotus" pitchFamily="2" charset="0"/>
            </a:endParaRPr>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DAD9E31-85BC-4A79-9DEA-B2F2A21B9503}"/>
              </a:ext>
            </a:extLst>
          </p:cNvPr>
          <p:cNvSpPr>
            <a:spLocks noGrp="1" noChangeArrowheads="1"/>
          </p:cNvSpPr>
          <p:nvPr>
            <p:ph type="title"/>
          </p:nvPr>
        </p:nvSpPr>
        <p:spPr/>
        <p:txBody>
          <a:bodyPr/>
          <a:lstStyle/>
          <a:p>
            <a:pPr eaLnBrk="1" hangingPunct="1"/>
            <a:r>
              <a:rPr lang="fa-IR" altLang="fa-IR" b="1">
                <a:cs typeface="Titr" pitchFamily="2" charset="0"/>
              </a:rPr>
              <a:t>سيستم هواي اتمايزينگ</a:t>
            </a:r>
            <a:endParaRPr lang="en-US" altLang="fa-IR" b="1">
              <a:cs typeface="Titr" pitchFamily="2" charset="0"/>
            </a:endParaRPr>
          </a:p>
        </p:txBody>
      </p:sp>
      <p:sp>
        <p:nvSpPr>
          <p:cNvPr id="46083" name="Rectangle 3">
            <a:extLst>
              <a:ext uri="{FF2B5EF4-FFF2-40B4-BE49-F238E27FC236}">
                <a16:creationId xmlns:a16="http://schemas.microsoft.com/office/drawing/2014/main" id="{A66A24D8-DEDD-4A0F-ACD6-9FAC6785088F}"/>
              </a:ext>
            </a:extLst>
          </p:cNvPr>
          <p:cNvSpPr>
            <a:spLocks noGrp="1" noChangeArrowheads="1"/>
          </p:cNvSpPr>
          <p:nvPr>
            <p:ph type="body" idx="1"/>
          </p:nvPr>
        </p:nvSpPr>
        <p:spPr/>
        <p:txBody>
          <a:bodyPr/>
          <a:lstStyle/>
          <a:p>
            <a:pPr eaLnBrk="1" hangingPunct="1">
              <a:lnSpc>
                <a:spcPct val="90000"/>
              </a:lnSpc>
            </a:pPr>
            <a:r>
              <a:rPr lang="zu-ZA" altLang="fa-IR" sz="2000"/>
              <a:t> </a:t>
            </a:r>
            <a:r>
              <a:rPr lang="fa-IR" altLang="fa-IR" sz="2800" b="1">
                <a:cs typeface="Lotus" pitchFamily="2" charset="0"/>
              </a:rPr>
              <a:t>هدف :</a:t>
            </a:r>
          </a:p>
          <a:p>
            <a:pPr eaLnBrk="1" hangingPunct="1">
              <a:lnSpc>
                <a:spcPct val="90000"/>
              </a:lnSpc>
              <a:buFont typeface="Wingdings" panose="05000000000000000000" pitchFamily="2" charset="2"/>
              <a:buNone/>
            </a:pPr>
            <a:r>
              <a:rPr lang="fa-IR" altLang="fa-IR" sz="2000" b="1">
                <a:cs typeface="Lotus" pitchFamily="2" charset="0"/>
              </a:rPr>
              <a:t>     </a:t>
            </a:r>
            <a:r>
              <a:rPr lang="fa-IR" altLang="fa-IR" sz="1400" b="1">
                <a:cs typeface="Lotus" pitchFamily="2" charset="0"/>
              </a:rPr>
              <a:t>–   </a:t>
            </a:r>
            <a:r>
              <a:rPr lang="fa-IR" altLang="fa-IR" sz="2000" b="1">
                <a:cs typeface="Lotus" pitchFamily="2" charset="0"/>
              </a:rPr>
              <a:t>تأمين هواي مورد نياز جهت اتميزه كردن سوخت گازوئيل .</a:t>
            </a:r>
          </a:p>
          <a:p>
            <a:pPr eaLnBrk="1" hangingPunct="1">
              <a:lnSpc>
                <a:spcPct val="90000"/>
              </a:lnSpc>
              <a:buFont typeface="Wingdings" panose="05000000000000000000" pitchFamily="2" charset="2"/>
              <a:buNone/>
            </a:pPr>
            <a:r>
              <a:rPr lang="fa-IR" altLang="fa-IR" sz="2000" b="1">
                <a:cs typeface="Lotus" pitchFamily="2" charset="0"/>
              </a:rPr>
              <a:t>     – تأمين هواي لازم جهت پرژ مسيرهاي سوخت گاز و گازوئيل .</a:t>
            </a:r>
          </a:p>
          <a:p>
            <a:pPr eaLnBrk="1" hangingPunct="1">
              <a:lnSpc>
                <a:spcPct val="90000"/>
              </a:lnSpc>
            </a:pPr>
            <a:r>
              <a:rPr lang="fa-IR" altLang="fa-IR" sz="2800" b="1">
                <a:cs typeface="Lotus" pitchFamily="2" charset="0"/>
              </a:rPr>
              <a:t>اجراء اصلي سيستم هواي اتمايزينگ</a:t>
            </a:r>
            <a:r>
              <a:rPr lang="fa-IR" altLang="fa-IR" sz="2000" b="1">
                <a:cs typeface="Lotus" pitchFamily="2" charset="0"/>
              </a:rPr>
              <a:t> </a:t>
            </a:r>
          </a:p>
          <a:p>
            <a:pPr eaLnBrk="1" hangingPunct="1">
              <a:lnSpc>
                <a:spcPct val="90000"/>
              </a:lnSpc>
              <a:buFontTx/>
              <a:buChar char="o"/>
            </a:pPr>
            <a:r>
              <a:rPr lang="fa-IR" altLang="fa-IR" sz="2000" b="1">
                <a:cs typeface="Lotus" pitchFamily="2" charset="0"/>
              </a:rPr>
              <a:t>كولر هواي اتمايزينگ </a:t>
            </a:r>
          </a:p>
          <a:p>
            <a:pPr eaLnBrk="1" hangingPunct="1">
              <a:lnSpc>
                <a:spcPct val="90000"/>
              </a:lnSpc>
              <a:buFontTx/>
              <a:buChar char="o"/>
            </a:pPr>
            <a:r>
              <a:rPr lang="fa-IR" altLang="fa-IR" sz="2000" b="1">
                <a:cs typeface="Lotus" pitchFamily="2" charset="0"/>
              </a:rPr>
              <a:t>كمپرسور كمكي هواي اتمايزينگ </a:t>
            </a:r>
          </a:p>
          <a:p>
            <a:pPr eaLnBrk="1" hangingPunct="1">
              <a:lnSpc>
                <a:spcPct val="90000"/>
              </a:lnSpc>
              <a:buFontTx/>
              <a:buChar char="o"/>
            </a:pPr>
            <a:r>
              <a:rPr lang="fa-IR" altLang="fa-IR" sz="2000" b="1">
                <a:cs typeface="Lotus" pitchFamily="2" charset="0"/>
              </a:rPr>
              <a:t>كمپرسور اصلي هواي اتمايزينگ </a:t>
            </a:r>
          </a:p>
          <a:p>
            <a:pPr eaLnBrk="1" hangingPunct="1">
              <a:lnSpc>
                <a:spcPct val="90000"/>
              </a:lnSpc>
              <a:buFontTx/>
              <a:buChar char="o"/>
            </a:pPr>
            <a:r>
              <a:rPr lang="fa-IR" altLang="fa-IR" sz="2000" b="1">
                <a:cs typeface="Lotus" pitchFamily="2" charset="0"/>
              </a:rPr>
              <a:t>پرژر سوئيچ </a:t>
            </a:r>
          </a:p>
          <a:p>
            <a:pPr eaLnBrk="1" hangingPunct="1">
              <a:lnSpc>
                <a:spcPct val="90000"/>
              </a:lnSpc>
              <a:buFontTx/>
              <a:buChar char="o"/>
            </a:pPr>
            <a:r>
              <a:rPr lang="fa-IR" altLang="fa-IR" sz="2000" b="1">
                <a:cs typeface="Lotus" pitchFamily="2" charset="0"/>
              </a:rPr>
              <a:t>مانيفولد هواي اتمايزينگ </a:t>
            </a:r>
          </a:p>
          <a:p>
            <a:pPr eaLnBrk="1" hangingPunct="1">
              <a:lnSpc>
                <a:spcPct val="90000"/>
              </a:lnSpc>
              <a:buFontTx/>
              <a:buChar char="o"/>
            </a:pPr>
            <a:r>
              <a:rPr lang="fa-IR" altLang="fa-IR" sz="2000" b="1">
                <a:cs typeface="Lotus" pitchFamily="2" charset="0"/>
              </a:rPr>
              <a:t>فيلترهاي سنكي </a:t>
            </a:r>
          </a:p>
          <a:p>
            <a:pPr eaLnBrk="1" hangingPunct="1">
              <a:lnSpc>
                <a:spcPct val="90000"/>
              </a:lnSpc>
              <a:buFontTx/>
              <a:buChar char="o"/>
            </a:pPr>
            <a:r>
              <a:rPr lang="fa-IR" altLang="fa-IR" sz="2000" b="1">
                <a:cs typeface="Lotus" pitchFamily="2" charset="0"/>
              </a:rPr>
              <a:t>والو فشار شكن </a:t>
            </a:r>
          </a:p>
          <a:p>
            <a:pPr eaLnBrk="1" hangingPunct="1">
              <a:lnSpc>
                <a:spcPct val="90000"/>
              </a:lnSpc>
              <a:buFontTx/>
              <a:buChar char="o"/>
            </a:pPr>
            <a:r>
              <a:rPr lang="fa-IR" altLang="fa-IR" sz="2000" b="1">
                <a:cs typeface="Lotus" pitchFamily="2" charset="0"/>
              </a:rPr>
              <a:t>سولونوئيد والو ها</a:t>
            </a:r>
          </a:p>
          <a:p>
            <a:pPr eaLnBrk="1" hangingPunct="1">
              <a:lnSpc>
                <a:spcPct val="90000"/>
              </a:lnSpc>
              <a:buFontTx/>
              <a:buNone/>
            </a:pPr>
            <a:endParaRPr lang="fa-IR" altLang="fa-IR" sz="2000" b="1">
              <a:cs typeface="Lotus" pitchFamily="2" charset="0"/>
            </a:endParaRPr>
          </a:p>
          <a:p>
            <a:pPr eaLnBrk="1" hangingPunct="1">
              <a:lnSpc>
                <a:spcPct val="80000"/>
              </a:lnSpc>
            </a:pPr>
            <a:endParaRPr lang="en-US" altLang="fa-IR" sz="2000" b="1">
              <a:cs typeface="Lotus" pitchFamily="2" charset="0"/>
            </a:endParaRPr>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8F96D6-DB8F-4C51-B764-500AA1735CA8}"/>
              </a:ext>
            </a:extLst>
          </p:cNvPr>
          <p:cNvSpPr>
            <a:spLocks noGrp="1" noChangeArrowheads="1"/>
          </p:cNvSpPr>
          <p:nvPr>
            <p:ph type="title"/>
          </p:nvPr>
        </p:nvSpPr>
        <p:spPr/>
        <p:txBody>
          <a:bodyPr/>
          <a:lstStyle/>
          <a:p>
            <a:pPr eaLnBrk="1" hangingPunct="1"/>
            <a:r>
              <a:rPr lang="ar-SA" altLang="fa-IR" b="1"/>
              <a:t> </a:t>
            </a:r>
            <a:r>
              <a:rPr lang="ar-SA" altLang="fa-IR" b="1">
                <a:cs typeface="Titr" pitchFamily="2" charset="0"/>
              </a:rPr>
              <a:t>ژنراتور</a:t>
            </a:r>
            <a:r>
              <a:rPr lang="ar-SA" altLang="fa-IR"/>
              <a:t> </a:t>
            </a:r>
            <a:endParaRPr lang="en-US" altLang="fa-IR"/>
          </a:p>
        </p:txBody>
      </p:sp>
      <p:sp>
        <p:nvSpPr>
          <p:cNvPr id="47107" name="Rectangle 3">
            <a:extLst>
              <a:ext uri="{FF2B5EF4-FFF2-40B4-BE49-F238E27FC236}">
                <a16:creationId xmlns:a16="http://schemas.microsoft.com/office/drawing/2014/main" id="{D279A427-DD03-4CC0-9106-682AA062F341}"/>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fa-IR" altLang="fa-IR" sz="1800" b="1">
                <a:cs typeface="Lotus" pitchFamily="2" charset="0"/>
              </a:rPr>
              <a:t>           ژنراتور در واقع توان توليدی توربين گازی را به توان الکتريکی تبديل می کند نوع ژنراتور و توان آن با توجه به دور شفت (دور توربين ) توان توربين انتخاب می گردد و مشخصات ژنراتورهای معمولا“ به شرح ذيل می باشد .</a:t>
            </a:r>
          </a:p>
          <a:p>
            <a:pPr eaLnBrk="1" hangingPunct="1">
              <a:lnSpc>
                <a:spcPct val="80000"/>
              </a:lnSpc>
            </a:pPr>
            <a:r>
              <a:rPr lang="ar-SA" altLang="fa-IR" sz="1800" b="1">
                <a:cs typeface="Lotus" pitchFamily="2" charset="0"/>
              </a:rPr>
              <a:t>سال ساخت و نام كارخانه :</a:t>
            </a:r>
          </a:p>
          <a:p>
            <a:pPr eaLnBrk="1" hangingPunct="1">
              <a:lnSpc>
                <a:spcPct val="80000"/>
              </a:lnSpc>
            </a:pPr>
            <a:r>
              <a:rPr lang="ar-SA" altLang="fa-IR" sz="1800" b="1">
                <a:cs typeface="Lotus" pitchFamily="2" charset="0"/>
              </a:rPr>
              <a:t>نوع واحد</a:t>
            </a:r>
            <a:r>
              <a:rPr lang="en-US" altLang="fa-IR" sz="1800" b="1">
                <a:cs typeface="Lotus" pitchFamily="2" charset="0"/>
              </a:rPr>
              <a:t> </a:t>
            </a:r>
            <a:r>
              <a:rPr lang="fa-IR" altLang="fa-IR" sz="1800" b="1">
                <a:cs typeface="Lotus" pitchFamily="2" charset="0"/>
              </a:rPr>
              <a:t>:</a:t>
            </a:r>
            <a:endParaRPr lang="ar-SA" altLang="fa-IR" sz="1800" b="1">
              <a:cs typeface="Lotus" pitchFamily="2" charset="0"/>
            </a:endParaRPr>
          </a:p>
          <a:p>
            <a:pPr eaLnBrk="1" hangingPunct="1">
              <a:lnSpc>
                <a:spcPct val="80000"/>
              </a:lnSpc>
            </a:pPr>
            <a:r>
              <a:rPr lang="ar-SA" altLang="fa-IR" sz="1800" b="1">
                <a:cs typeface="Lotus" pitchFamily="2" charset="0"/>
              </a:rPr>
              <a:t>نوع توربين</a:t>
            </a:r>
            <a:r>
              <a:rPr lang="en-US" altLang="fa-IR" sz="1800" b="1">
                <a:cs typeface="Lotus" pitchFamily="2" charset="0"/>
              </a:rPr>
              <a:t> </a:t>
            </a:r>
            <a:r>
              <a:rPr lang="fa-IR" altLang="fa-IR" sz="1800" b="1">
                <a:cs typeface="Lotus" pitchFamily="2" charset="0"/>
              </a:rPr>
              <a:t>:</a:t>
            </a:r>
            <a:endParaRPr lang="ar-SA" altLang="fa-IR" sz="1800" b="1">
              <a:cs typeface="Lotus" pitchFamily="2" charset="0"/>
            </a:endParaRPr>
          </a:p>
          <a:p>
            <a:pPr eaLnBrk="1" hangingPunct="1">
              <a:lnSpc>
                <a:spcPct val="80000"/>
              </a:lnSpc>
            </a:pPr>
            <a:r>
              <a:rPr lang="ar-SA" altLang="fa-IR" sz="1800" b="1">
                <a:cs typeface="Lotus" pitchFamily="2" charset="0"/>
              </a:rPr>
              <a:t>دور توربين در دقيقه :</a:t>
            </a:r>
            <a:endParaRPr lang="en-US" altLang="fa-IR" sz="1800" b="1">
              <a:cs typeface="Lotus" pitchFamily="2" charset="0"/>
            </a:endParaRPr>
          </a:p>
          <a:p>
            <a:pPr eaLnBrk="1" hangingPunct="1">
              <a:lnSpc>
                <a:spcPct val="80000"/>
              </a:lnSpc>
            </a:pPr>
            <a:r>
              <a:rPr lang="ar-SA" altLang="fa-IR" sz="1800" b="1">
                <a:cs typeface="Lotus" pitchFamily="2" charset="0"/>
              </a:rPr>
              <a:t> </a:t>
            </a:r>
            <a:r>
              <a:rPr lang="en-US" altLang="fa-IR" sz="1800" b="1">
                <a:cs typeface="Lotus" pitchFamily="2" charset="0"/>
              </a:rPr>
              <a:t>DROOP</a:t>
            </a:r>
            <a:r>
              <a:rPr lang="ar-SA" altLang="fa-IR" sz="1800" b="1">
                <a:cs typeface="Lotus" pitchFamily="2" charset="0"/>
              </a:rPr>
              <a:t>:</a:t>
            </a:r>
          </a:p>
          <a:p>
            <a:pPr eaLnBrk="1" hangingPunct="1">
              <a:lnSpc>
                <a:spcPct val="80000"/>
              </a:lnSpc>
            </a:pPr>
            <a:r>
              <a:rPr lang="ar-SA" altLang="fa-IR" sz="1800" b="1">
                <a:cs typeface="Lotus" pitchFamily="2" charset="0"/>
              </a:rPr>
              <a:t>قدرت توربين :</a:t>
            </a:r>
          </a:p>
          <a:p>
            <a:pPr eaLnBrk="1" hangingPunct="1">
              <a:lnSpc>
                <a:spcPct val="80000"/>
              </a:lnSpc>
            </a:pPr>
            <a:r>
              <a:rPr lang="ar-SA" altLang="fa-IR" sz="1800" b="1">
                <a:cs typeface="Lotus" pitchFamily="2" charset="0"/>
              </a:rPr>
              <a:t>ظرفيت اسمي :</a:t>
            </a:r>
          </a:p>
          <a:p>
            <a:pPr eaLnBrk="1" hangingPunct="1">
              <a:lnSpc>
                <a:spcPct val="80000"/>
              </a:lnSpc>
            </a:pPr>
            <a:r>
              <a:rPr lang="ar-SA" altLang="fa-IR" sz="1800" b="1">
                <a:cs typeface="Lotus" pitchFamily="2" charset="0"/>
              </a:rPr>
              <a:t>ولتاژ خروجي ژنراتور :</a:t>
            </a:r>
          </a:p>
          <a:p>
            <a:pPr eaLnBrk="1" hangingPunct="1">
              <a:lnSpc>
                <a:spcPct val="80000"/>
              </a:lnSpc>
            </a:pPr>
            <a:r>
              <a:rPr lang="ar-SA" altLang="fa-IR" sz="1800" b="1">
                <a:cs typeface="Lotus" pitchFamily="2" charset="0"/>
              </a:rPr>
              <a:t>تعداد قطبها :                                                                                                       </a:t>
            </a:r>
          </a:p>
          <a:p>
            <a:pPr eaLnBrk="1" hangingPunct="1">
              <a:lnSpc>
                <a:spcPct val="80000"/>
              </a:lnSpc>
            </a:pPr>
            <a:r>
              <a:rPr lang="ar-SA" altLang="fa-IR" sz="1800" b="1">
                <a:cs typeface="Lotus" pitchFamily="2" charset="0"/>
              </a:rPr>
              <a:t>ضريب قدرت :                                                                                                 </a:t>
            </a:r>
          </a:p>
          <a:p>
            <a:pPr eaLnBrk="1" hangingPunct="1">
              <a:lnSpc>
                <a:spcPct val="80000"/>
              </a:lnSpc>
            </a:pPr>
            <a:r>
              <a:rPr lang="ar-SA" altLang="fa-IR" sz="1800" b="1">
                <a:cs typeface="Lotus" pitchFamily="2" charset="0"/>
              </a:rPr>
              <a:t>توان راكتيو :                                                                                    </a:t>
            </a:r>
            <a:endParaRPr lang="en-US" altLang="fa-IR" sz="1800" b="1">
              <a:cs typeface="Lotus" pitchFamily="2" charset="0"/>
            </a:endParaRPr>
          </a:p>
          <a:p>
            <a:pPr eaLnBrk="1" hangingPunct="1">
              <a:lnSpc>
                <a:spcPct val="80000"/>
              </a:lnSpc>
            </a:pPr>
            <a:r>
              <a:rPr lang="ar-SA" altLang="fa-IR" sz="1800" b="1">
                <a:cs typeface="Lotus" pitchFamily="2" charset="0"/>
              </a:rPr>
              <a:t>نوع سيستم تحريك و مشخصات :</a:t>
            </a:r>
            <a:endParaRPr lang="en-US" altLang="fa-IR" sz="1800" b="1">
              <a:cs typeface="Lotus" pitchFamily="2" charset="0"/>
            </a:endParaRPr>
          </a:p>
          <a:p>
            <a:pPr eaLnBrk="1" hangingPunct="1">
              <a:lnSpc>
                <a:spcPct val="80000"/>
              </a:lnSpc>
            </a:pPr>
            <a:r>
              <a:rPr lang="en-US" altLang="fa-IR" sz="1800" b="1">
                <a:cs typeface="Lotus" pitchFamily="2" charset="0"/>
              </a:rPr>
              <a:t>   RATATING DIODE EXCITER</a:t>
            </a:r>
            <a:r>
              <a:rPr lang="en-US" altLang="fa-IR" sz="1800">
                <a:cs typeface="Lotus" pitchFamily="2" charset="0"/>
              </a:rPr>
              <a:t> </a:t>
            </a:r>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560E2F5-03A6-44E4-9D64-49BD57E4B288}"/>
              </a:ext>
            </a:extLst>
          </p:cNvPr>
          <p:cNvSpPr>
            <a:spLocks noGrp="1" noChangeArrowheads="1"/>
          </p:cNvSpPr>
          <p:nvPr>
            <p:ph type="title"/>
          </p:nvPr>
        </p:nvSpPr>
        <p:spPr/>
        <p:txBody>
          <a:bodyPr/>
          <a:lstStyle/>
          <a:p>
            <a:pPr eaLnBrk="1" hangingPunct="1"/>
            <a:r>
              <a:rPr lang="ar-SA" altLang="fa-IR" b="1">
                <a:cs typeface="Titr" pitchFamily="2" charset="0"/>
              </a:rPr>
              <a:t>ژنراتور</a:t>
            </a:r>
            <a:r>
              <a:rPr lang="fa-IR" altLang="fa-IR" b="1">
                <a:cs typeface="Titr" pitchFamily="2" charset="0"/>
              </a:rPr>
              <a:t> و ترانس</a:t>
            </a:r>
            <a:endParaRPr lang="en-US" altLang="fa-IR" b="1">
              <a:cs typeface="Titr" pitchFamily="2" charset="0"/>
            </a:endParaRPr>
          </a:p>
        </p:txBody>
      </p:sp>
      <p:pic>
        <p:nvPicPr>
          <p:cNvPr id="48131" name="Picture 4" descr="باس تاي واحد گازي">
            <a:extLst>
              <a:ext uri="{FF2B5EF4-FFF2-40B4-BE49-F238E27FC236}">
                <a16:creationId xmlns:a16="http://schemas.microsoft.com/office/drawing/2014/main" id="{96CC9F4B-5776-41CD-A190-21BD5AAF5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9930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E287F0-3F18-4222-B773-2BAAB12BFF9C}"/>
              </a:ext>
            </a:extLst>
          </p:cNvPr>
          <p:cNvSpPr>
            <a:spLocks noGrp="1" noChangeArrowheads="1"/>
          </p:cNvSpPr>
          <p:nvPr>
            <p:ph type="title"/>
          </p:nvPr>
        </p:nvSpPr>
        <p:spPr/>
        <p:txBody>
          <a:bodyPr/>
          <a:lstStyle/>
          <a:p>
            <a:pPr eaLnBrk="1" hangingPunct="1"/>
            <a:r>
              <a:rPr lang="ar-SA" altLang="fa-IR" b="1">
                <a:cs typeface="Titr" pitchFamily="2" charset="0"/>
              </a:rPr>
              <a:t>ترانسفورماتورها</a:t>
            </a:r>
            <a:endParaRPr lang="en-US" altLang="fa-IR" b="1">
              <a:cs typeface="Titr" pitchFamily="2" charset="0"/>
            </a:endParaRPr>
          </a:p>
        </p:txBody>
      </p:sp>
      <p:sp>
        <p:nvSpPr>
          <p:cNvPr id="49155" name="Rectangle 3">
            <a:extLst>
              <a:ext uri="{FF2B5EF4-FFF2-40B4-BE49-F238E27FC236}">
                <a16:creationId xmlns:a16="http://schemas.microsoft.com/office/drawing/2014/main" id="{528BC029-616A-4FCE-A277-CEB9202359B8}"/>
              </a:ext>
            </a:extLst>
          </p:cNvPr>
          <p:cNvSpPr>
            <a:spLocks noGrp="1" noChangeArrowheads="1"/>
          </p:cNvSpPr>
          <p:nvPr>
            <p:ph type="body" idx="1"/>
          </p:nvPr>
        </p:nvSpPr>
        <p:spPr/>
        <p:txBody>
          <a:bodyPr/>
          <a:lstStyle/>
          <a:p>
            <a:pPr eaLnBrk="1" hangingPunct="1"/>
            <a:r>
              <a:rPr lang="ar-SA" altLang="fa-IR"/>
              <a:t> </a:t>
            </a:r>
            <a:r>
              <a:rPr lang="ar-SA" altLang="fa-IR" sz="2800" b="1">
                <a:cs typeface="Lotus" pitchFamily="2" charset="0"/>
              </a:rPr>
              <a:t>لازم به توضيح است كه توليد واحدهاي گازي</a:t>
            </a:r>
            <a:r>
              <a:rPr lang="fa-IR" altLang="fa-IR" sz="2800" b="1">
                <a:cs typeface="Lotus" pitchFamily="2" charset="0"/>
              </a:rPr>
              <a:t> </a:t>
            </a:r>
            <a:r>
              <a:rPr lang="ar-SA" altLang="fa-IR" sz="2800" b="1">
                <a:cs typeface="Lotus" pitchFamily="2" charset="0"/>
              </a:rPr>
              <a:t>از طريق ترانسفورماتورها</a:t>
            </a:r>
            <a:r>
              <a:rPr lang="fa-IR" altLang="fa-IR" sz="2800" b="1">
                <a:cs typeface="Lotus" pitchFamily="2" charset="0"/>
              </a:rPr>
              <a:t> برای انتقال به شبکه سراسری با اتصال به پست نيروگاهی صورت می گيرد و همچنين برای تغذيه داخلی نيروگاه و راه اندازی خود واحد مخصوصا“ الکتروموتورهای راه انداز مورد استفاده قرار می گيرد و توان انتقال ترانس اصلی با توجه به توان توليد , ولتاژ خروجی و فراکانس ژنراتور و ولتاژ پست و فرکانس شبکه طراحی می شود</a:t>
            </a:r>
            <a:r>
              <a:rPr lang="en-US" altLang="fa-IR" sz="2800">
                <a:cs typeface="Lotus" pitchFamily="2" charset="0"/>
              </a:rPr>
              <a:t> </a:t>
            </a:r>
            <a:r>
              <a:rPr lang="fa-IR" altLang="fa-IR" sz="2800" b="1">
                <a:cs typeface="Lotus" pitchFamily="2" charset="0"/>
              </a:rPr>
              <a:t>و ترانس تغذيه داخلی نيز با توجه به ولتاژ ژنراتور و توان مصرف داخلی (واحد ) طراحی می شود</a:t>
            </a:r>
            <a:endParaRPr lang="en-US" altLang="fa-IR" sz="2800" b="1">
              <a:cs typeface="Lotus" pitchFamily="2" charset="0"/>
            </a:endParaRPr>
          </a:p>
        </p:txBody>
      </p:sp>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03741D6-1D2D-4863-B106-68042F07AD6D}"/>
              </a:ext>
            </a:extLst>
          </p:cNvPr>
          <p:cNvSpPr>
            <a:spLocks noGrp="1" noChangeArrowheads="1"/>
          </p:cNvSpPr>
          <p:nvPr>
            <p:ph type="title"/>
          </p:nvPr>
        </p:nvSpPr>
        <p:spPr/>
        <p:txBody>
          <a:bodyPr/>
          <a:lstStyle/>
          <a:p>
            <a:pPr eaLnBrk="1" hangingPunct="1"/>
            <a:r>
              <a:rPr lang="ar-SA" altLang="fa-IR" b="1">
                <a:cs typeface="Titr" pitchFamily="2" charset="0"/>
              </a:rPr>
              <a:t>بخش توربين بخار</a:t>
            </a:r>
            <a:endParaRPr lang="en-US" altLang="fa-IR" b="1">
              <a:cs typeface="Titr" pitchFamily="2" charset="0"/>
            </a:endParaRPr>
          </a:p>
        </p:txBody>
      </p:sp>
      <p:sp>
        <p:nvSpPr>
          <p:cNvPr id="50179" name="Rectangle 3">
            <a:extLst>
              <a:ext uri="{FF2B5EF4-FFF2-40B4-BE49-F238E27FC236}">
                <a16:creationId xmlns:a16="http://schemas.microsoft.com/office/drawing/2014/main" id="{0BA2BD52-1C20-430B-A287-682427B91291}"/>
              </a:ext>
            </a:extLst>
          </p:cNvPr>
          <p:cNvSpPr>
            <a:spLocks noGrp="1" noChangeArrowheads="1"/>
          </p:cNvSpPr>
          <p:nvPr>
            <p:ph type="body" idx="1"/>
          </p:nvPr>
        </p:nvSpPr>
        <p:spPr/>
        <p:txBody>
          <a:bodyPr/>
          <a:lstStyle/>
          <a:p>
            <a:pPr eaLnBrk="1" hangingPunct="1">
              <a:lnSpc>
                <a:spcPct val="110000"/>
              </a:lnSpc>
              <a:buFont typeface="Wingdings" panose="05000000000000000000" pitchFamily="2" charset="2"/>
              <a:buNone/>
            </a:pPr>
            <a:r>
              <a:rPr lang="fa-IR" altLang="fa-IR" sz="2000" b="1">
                <a:cs typeface="Titr" pitchFamily="2" charset="0"/>
              </a:rPr>
              <a:t>مقدمه </a:t>
            </a:r>
          </a:p>
          <a:p>
            <a:pPr eaLnBrk="1" hangingPunct="1">
              <a:lnSpc>
                <a:spcPct val="110000"/>
              </a:lnSpc>
            </a:pPr>
            <a:r>
              <a:rPr lang="fa-IR" altLang="fa-IR" sz="1600" b="1">
                <a:cs typeface="Lotus" pitchFamily="2" charset="0"/>
              </a:rPr>
              <a:t>در جهت افزايش راندمان توليدي نيروگاه و بازيابي انرژي حرارتي خروجي از توربين هاي گازي بوسيله دو دستگاه بويلر بازياب حرارتي و توربين بخار تجهيزات  و متعلقات مربوطه طراحي و نصب می گردد . آب مورد نياز بخش بخار نيز از طريق حلقه های چاه عميق حفر شده يا رودخانه و يا ... تأمين ميشود كه با احداث مخزن بتوني با ميزان ذخيره آب مشخص بر حسب متر مكعبي پس از تصفيه در تاسيسات بخش شيمي نيروگاه و تبديل به آب دمينه به مصرف مي رسد .</a:t>
            </a:r>
          </a:p>
          <a:p>
            <a:pPr eaLnBrk="1" hangingPunct="1">
              <a:lnSpc>
                <a:spcPct val="110000"/>
              </a:lnSpc>
            </a:pPr>
            <a:r>
              <a:rPr lang="fa-IR" altLang="fa-IR" sz="1600" b="1">
                <a:cs typeface="Lotus" pitchFamily="2" charset="0"/>
              </a:rPr>
              <a:t>سيستم خنك كن واحد بخار نيز امروزه به جهت صرفه جوئی در انرژی از نوع خشك (هلر) با مكش طبيعي هوا و پوسته بتني با ارتفاع حدود  100 متر يا کمی بيشتر با ظرفيت آب در گردش مورد نياز در ساعت  . و كندانسور از  نيز اکثرا“ از نوع پاششي استفاده می شود . </a:t>
            </a:r>
          </a:p>
          <a:p>
            <a:pPr eaLnBrk="1" hangingPunct="1">
              <a:lnSpc>
                <a:spcPct val="110000"/>
              </a:lnSpc>
            </a:pPr>
            <a:r>
              <a:rPr lang="fa-IR" altLang="fa-IR" sz="1600" b="1">
                <a:cs typeface="Lotus" pitchFamily="2" charset="0"/>
              </a:rPr>
              <a:t> درجه حرارت گازهاي خروجي از اگزوز توربين هاي گازي در بار پايه 572 درجه سانتيگراد است كه با تعبيه يك بويلر بازياب حرارتي براي هر واحد گازي , بخار مورد نياز توربين بخار تأمين مي گردد .</a:t>
            </a:r>
            <a:endParaRPr lang="ar-SA" altLang="fa-IR" sz="1600" b="1">
              <a:cs typeface="Lotus" pitchFamily="2" charset="0"/>
            </a:endParaRPr>
          </a:p>
          <a:p>
            <a:pPr eaLnBrk="1" hangingPunct="1">
              <a:lnSpc>
                <a:spcPct val="110000"/>
              </a:lnSpc>
            </a:pPr>
            <a:r>
              <a:rPr lang="ar-SA" altLang="fa-IR" sz="1600" b="1">
                <a:cs typeface="Lotus" pitchFamily="2" charset="0"/>
              </a:rPr>
              <a:t>بويلرهاي فوق از نوع بازياب حرارتي افقي و بدون شعله به ظرفيت 180</a:t>
            </a:r>
            <a:r>
              <a:rPr lang="fa-IR" altLang="fa-IR" sz="1600" b="1">
                <a:cs typeface="Lotus" pitchFamily="2" charset="0"/>
              </a:rPr>
              <a:t> الی 200</a:t>
            </a:r>
            <a:r>
              <a:rPr lang="ar-SA" altLang="fa-IR" sz="1600" b="1">
                <a:cs typeface="Lotus" pitchFamily="2" charset="0"/>
              </a:rPr>
              <a:t> تن در ساعت </a:t>
            </a:r>
            <a:r>
              <a:rPr lang="fa-IR" altLang="fa-IR" sz="1600" b="1">
                <a:cs typeface="Lotus" pitchFamily="2" charset="0"/>
              </a:rPr>
              <a:t>( بسته به طراحی) </a:t>
            </a:r>
            <a:r>
              <a:rPr lang="ar-SA" altLang="fa-IR" sz="1600" b="1">
                <a:cs typeface="Lotus" pitchFamily="2" charset="0"/>
              </a:rPr>
              <a:t>براي هر بويلر مي باشد</a:t>
            </a:r>
            <a:r>
              <a:rPr lang="ar-SA" altLang="fa-IR" sz="1600">
                <a:cs typeface="Lotus" pitchFamily="2" charset="0"/>
              </a:rPr>
              <a:t> </a:t>
            </a:r>
            <a:r>
              <a:rPr lang="fa-IR" altLang="fa-IR" sz="1600">
                <a:cs typeface="Lotus" pitchFamily="2" charset="0"/>
              </a:rPr>
              <a:t>.</a:t>
            </a:r>
            <a:endParaRPr lang="en-US" altLang="fa-IR" sz="1600">
              <a:cs typeface="Lotus" pitchFamily="2" charset="0"/>
            </a:endParaRP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AutoShape 2">
            <a:extLst>
              <a:ext uri="{FF2B5EF4-FFF2-40B4-BE49-F238E27FC236}">
                <a16:creationId xmlns:a16="http://schemas.microsoft.com/office/drawing/2014/main" id="{1429B9E7-75AC-4A5C-8EDE-101AAB40452F}"/>
              </a:ext>
            </a:extLst>
          </p:cNvPr>
          <p:cNvSpPr>
            <a:spLocks noGrp="1" noChangeArrowheads="1"/>
          </p:cNvSpPr>
          <p:nvPr>
            <p:ph type="title" idx="4294967295"/>
          </p:nvPr>
        </p:nvSpPr>
        <p:spPr>
          <a:xfrm>
            <a:off x="827088" y="260350"/>
            <a:ext cx="7050087" cy="719138"/>
          </a:xfrm>
        </p:spPr>
        <p:txBody>
          <a:bodyPr anchor="t"/>
          <a:lstStyle/>
          <a:p>
            <a:pPr algn="ctr" eaLnBrk="1" hangingPunct="1"/>
            <a:r>
              <a:rPr lang="fa-IR" altLang="fa-IR" sz="4600">
                <a:cs typeface="Titr" pitchFamily="2" charset="0"/>
              </a:rPr>
              <a:t>توضيح هزينه و راندمان</a:t>
            </a:r>
            <a:endParaRPr lang="en-US" altLang="fa-IR" sz="4600">
              <a:cs typeface="Titr" pitchFamily="2" charset="0"/>
            </a:endParaRPr>
          </a:p>
        </p:txBody>
      </p:sp>
      <p:sp>
        <p:nvSpPr>
          <p:cNvPr id="6148" name="Content Placeholder 6">
            <a:extLst>
              <a:ext uri="{FF2B5EF4-FFF2-40B4-BE49-F238E27FC236}">
                <a16:creationId xmlns:a16="http://schemas.microsoft.com/office/drawing/2014/main" id="{F6DCBDBE-2477-444D-9A13-C41C4288001E}"/>
              </a:ext>
            </a:extLst>
          </p:cNvPr>
          <p:cNvSpPr>
            <a:spLocks noGrp="1"/>
          </p:cNvSpPr>
          <p:nvPr>
            <p:ph idx="4294967295"/>
          </p:nvPr>
        </p:nvSpPr>
        <p:spPr/>
        <p:txBody>
          <a:bodyPr/>
          <a:lstStyle/>
          <a:p>
            <a:pPr eaLnBrk="1" hangingPunct="1">
              <a:lnSpc>
                <a:spcPct val="140000"/>
              </a:lnSpc>
              <a:buFont typeface="Wingdings" panose="05000000000000000000" pitchFamily="2" charset="2"/>
              <a:buNone/>
            </a:pPr>
            <a:r>
              <a:rPr lang="fa-IR" altLang="fa-IR" sz="2000">
                <a:cs typeface="Lotus" pitchFamily="2" charset="0"/>
              </a:rPr>
              <a:t>     </a:t>
            </a:r>
            <a:r>
              <a:rPr lang="ar-SA" altLang="fa-IR" sz="2400">
                <a:cs typeface="Lotus" pitchFamily="2" charset="0"/>
              </a:rPr>
              <a:t>البته براي برق توليدي مقدار هزينه اي كه براي نيروگاه صرف مي شود براي واحدهاي مختلف فرق مي كند. براي واحد گازي هزينه سرمايه گذاري شده براي هر كيلو وات </a:t>
            </a:r>
            <a:r>
              <a:rPr lang="fa-IR" altLang="fa-IR" sz="2400">
                <a:cs typeface="Lotus" pitchFamily="2" charset="0"/>
              </a:rPr>
              <a:t>270</a:t>
            </a:r>
            <a:r>
              <a:rPr lang="ar-SA" altLang="fa-IR" sz="2400">
                <a:cs typeface="Lotus" pitchFamily="2" charset="0"/>
              </a:rPr>
              <a:t> دلار است و براي واحد بخار </a:t>
            </a:r>
            <a:r>
              <a:rPr lang="en-US" altLang="fa-IR" sz="2400">
                <a:cs typeface="Lotus" pitchFamily="2" charset="0"/>
              </a:rPr>
              <a:t>550</a:t>
            </a:r>
            <a:r>
              <a:rPr lang="ar-SA" altLang="fa-IR" sz="2400">
                <a:cs typeface="Lotus" pitchFamily="2" charset="0"/>
              </a:rPr>
              <a:t> الي</a:t>
            </a:r>
            <a:r>
              <a:rPr lang="en-US" altLang="fa-IR" sz="2400">
                <a:cs typeface="Lotus" pitchFamily="2" charset="0"/>
              </a:rPr>
              <a:t>600</a:t>
            </a:r>
            <a:r>
              <a:rPr lang="ar-SA" altLang="fa-IR" sz="2400">
                <a:cs typeface="Lotus" pitchFamily="2" charset="0"/>
              </a:rPr>
              <a:t> دلار </a:t>
            </a:r>
            <a:r>
              <a:rPr lang="fa-IR" altLang="fa-IR" sz="2400">
                <a:cs typeface="Lotus" pitchFamily="2" charset="0"/>
              </a:rPr>
              <a:t>   </a:t>
            </a:r>
            <a:r>
              <a:rPr lang="ar-SA" altLang="fa-IR" sz="2400">
                <a:cs typeface="Lotus" pitchFamily="2" charset="0"/>
              </a:rPr>
              <a:t>مي باشد كه اين ارقام برگرفته از استانداردهاي كشورهاي اروپايي مي باشد</a:t>
            </a:r>
            <a:r>
              <a:rPr lang="fa-IR" altLang="fa-IR" sz="2400">
                <a:cs typeface="Lotus" pitchFamily="2" charset="0"/>
              </a:rPr>
              <a:t> </a:t>
            </a:r>
            <a:r>
              <a:rPr lang="ar-SA" altLang="fa-IR" sz="2400">
                <a:cs typeface="Lotus" pitchFamily="2" charset="0"/>
              </a:rPr>
              <a:t>.</a:t>
            </a:r>
            <a:r>
              <a:rPr lang="fa-IR" altLang="fa-IR" sz="2400">
                <a:cs typeface="Lotus" pitchFamily="2" charset="0"/>
              </a:rPr>
              <a:t> </a:t>
            </a:r>
            <a:r>
              <a:rPr lang="ar-SA" altLang="fa-IR" sz="2400">
                <a:cs typeface="Lotus" pitchFamily="2" charset="0"/>
              </a:rPr>
              <a:t> بايد توجه كرد كه طبق نتايج تجربي به دست آمده بازده نيروگاه هاي گازي </a:t>
            </a:r>
            <a:r>
              <a:rPr lang="fa-IR" altLang="fa-IR" sz="2400">
                <a:cs typeface="Lotus" pitchFamily="2" charset="0"/>
              </a:rPr>
              <a:t>27</a:t>
            </a:r>
            <a:r>
              <a:rPr lang="ar-SA" altLang="fa-IR" sz="2400">
                <a:cs typeface="Lotus" pitchFamily="2" charset="0"/>
              </a:rPr>
              <a:t> </a:t>
            </a:r>
            <a:r>
              <a:rPr lang="fa-IR" altLang="fa-IR" sz="2400">
                <a:cs typeface="Lotus" pitchFamily="2" charset="0"/>
              </a:rPr>
              <a:t>تا 34%</a:t>
            </a:r>
            <a:r>
              <a:rPr lang="ar-SA" altLang="fa-IR" sz="2400">
                <a:cs typeface="Lotus" pitchFamily="2" charset="0"/>
              </a:rPr>
              <a:t>و نيروگاه هاي بخار در حدود</a:t>
            </a:r>
            <a:r>
              <a:rPr lang="fa-IR" altLang="fa-IR" sz="2400">
                <a:cs typeface="Lotus" pitchFamily="2" charset="0"/>
              </a:rPr>
              <a:t>30 الی 35% </a:t>
            </a:r>
            <a:r>
              <a:rPr lang="ar-SA" altLang="fa-IR" sz="2400">
                <a:cs typeface="Lotus" pitchFamily="2" charset="0"/>
              </a:rPr>
              <a:t>است و اين در حاليست  كه بهره وري نيروگاه هاي سيكل تركيبي </a:t>
            </a:r>
            <a:r>
              <a:rPr lang="fa-IR" altLang="fa-IR" sz="2400">
                <a:cs typeface="Lotus" pitchFamily="2" charset="0"/>
              </a:rPr>
              <a:t>50%</a:t>
            </a:r>
            <a:r>
              <a:rPr lang="ar-SA" altLang="fa-IR" sz="2400">
                <a:cs typeface="Lotus" pitchFamily="2" charset="0"/>
              </a:rPr>
              <a:t> ميباشد و در واقع جز</a:t>
            </a:r>
            <a:r>
              <a:rPr lang="fa-IR" altLang="fa-IR" sz="2400">
                <a:cs typeface="Lotus" pitchFamily="2" charset="0"/>
              </a:rPr>
              <a:t>ء</a:t>
            </a:r>
            <a:r>
              <a:rPr lang="ar-SA" altLang="fa-IR" sz="2400">
                <a:cs typeface="Lotus" pitchFamily="2" charset="0"/>
              </a:rPr>
              <a:t> بهترين حالتهاي موجود براي يك نيروگاه </a:t>
            </a:r>
            <a:r>
              <a:rPr lang="fa-IR" altLang="fa-IR" sz="2400">
                <a:cs typeface="Lotus" pitchFamily="2" charset="0"/>
              </a:rPr>
              <a:t>می باشد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898" decel="100000" fill="hold"/>
                                        <p:tgtEl>
                                          <p:spTgt spid="6147"/>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148">
                                            <p:txEl>
                                              <p:pRg st="0" end="0"/>
                                            </p:txEl>
                                          </p:spTgt>
                                        </p:tgtEl>
                                        <p:attrNameLst>
                                          <p:attrName>style.visibility</p:attrName>
                                        </p:attrNameLst>
                                      </p:cBhvr>
                                      <p:to>
                                        <p:strVal val="visible"/>
                                      </p:to>
                                    </p:set>
                                    <p:animEffect transition="in" filter="fade">
                                      <p:cBhvr>
                                        <p:cTn id="15" dur="1000"/>
                                        <p:tgtEl>
                                          <p:spTgt spid="6148">
                                            <p:txEl>
                                              <p:pRg st="0" end="0"/>
                                            </p:txEl>
                                          </p:spTgt>
                                        </p:tgtEl>
                                      </p:cBhvr>
                                    </p:animEffect>
                                    <p:anim calcmode="lin" valueType="num">
                                      <p:cBhvr>
                                        <p:cTn id="16"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14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14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359332A-4A39-4BD6-9935-364263BD5618}"/>
              </a:ext>
            </a:extLst>
          </p:cNvPr>
          <p:cNvSpPr>
            <a:spLocks noGrp="1" noChangeArrowheads="1"/>
          </p:cNvSpPr>
          <p:nvPr>
            <p:ph type="title"/>
          </p:nvPr>
        </p:nvSpPr>
        <p:spPr/>
        <p:txBody>
          <a:bodyPr/>
          <a:lstStyle/>
          <a:p>
            <a:pPr eaLnBrk="1" hangingPunct="1"/>
            <a:r>
              <a:rPr lang="fa-IR" altLang="fa-IR" b="1">
                <a:cs typeface="Titr" pitchFamily="2" charset="0"/>
              </a:rPr>
              <a:t>سيكل ترکيبی</a:t>
            </a:r>
            <a:endParaRPr lang="en-US" altLang="fa-IR" b="1">
              <a:cs typeface="Titr" pitchFamily="2" charset="0"/>
            </a:endParaRPr>
          </a:p>
        </p:txBody>
      </p:sp>
      <p:pic>
        <p:nvPicPr>
          <p:cNvPr id="51203" name="Picture 4" descr="1">
            <a:extLst>
              <a:ext uri="{FF2B5EF4-FFF2-40B4-BE49-F238E27FC236}">
                <a16:creationId xmlns:a16="http://schemas.microsoft.com/office/drawing/2014/main" id="{29D6662A-F126-44E4-92E3-E54653442671}"/>
              </a:ext>
            </a:extLst>
          </p:cNvPr>
          <p:cNvPicPr>
            <a:picLocks noGrp="1" noChangeAspect="1" noChangeArrowheads="1"/>
          </p:cNvPicPr>
          <p:nvPr>
            <p:ph type="body" idx="1"/>
          </p:nvPr>
        </p:nvPicPr>
        <p:blipFill>
          <a:blip r:embed="rId2">
            <a:lum bright="-30000"/>
            <a:extLst>
              <a:ext uri="{28A0092B-C50C-407E-A947-70E740481C1C}">
                <a14:useLocalDpi xmlns:a14="http://schemas.microsoft.com/office/drawing/2010/main" val="0"/>
              </a:ext>
            </a:extLst>
          </a:blip>
          <a:srcRect/>
          <a:stretch>
            <a:fillRect/>
          </a:stretch>
        </p:blipFill>
        <p:spPr>
          <a:xfrm>
            <a:off x="468313" y="1557338"/>
            <a:ext cx="8135937" cy="4248150"/>
          </a:xfrm>
          <a:noFill/>
        </p:spPr>
      </p:pic>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EE9042D-9388-4C09-8B38-256429DF3984}"/>
              </a:ext>
            </a:extLst>
          </p:cNvPr>
          <p:cNvSpPr>
            <a:spLocks noGrp="1" noChangeArrowheads="1"/>
          </p:cNvSpPr>
          <p:nvPr>
            <p:ph type="title"/>
          </p:nvPr>
        </p:nvSpPr>
        <p:spPr/>
        <p:txBody>
          <a:bodyPr/>
          <a:lstStyle/>
          <a:p>
            <a:pPr eaLnBrk="1" hangingPunct="1"/>
            <a:r>
              <a:rPr lang="fa-IR" altLang="fa-IR" b="1">
                <a:cs typeface="Titr" pitchFamily="2" charset="0"/>
              </a:rPr>
              <a:t>تجهيزات اصلي</a:t>
            </a:r>
            <a:r>
              <a:rPr lang="fa-IR" altLang="fa-IR"/>
              <a:t> </a:t>
            </a:r>
            <a:r>
              <a:rPr lang="fa-IR" altLang="fa-IR" b="1">
                <a:cs typeface="Titr" pitchFamily="2" charset="0"/>
              </a:rPr>
              <a:t>سيكل كاري  واحد بخار</a:t>
            </a:r>
            <a:endParaRPr lang="en-US" altLang="fa-IR"/>
          </a:p>
        </p:txBody>
      </p:sp>
      <p:sp>
        <p:nvSpPr>
          <p:cNvPr id="52227" name="Rectangle 3">
            <a:extLst>
              <a:ext uri="{FF2B5EF4-FFF2-40B4-BE49-F238E27FC236}">
                <a16:creationId xmlns:a16="http://schemas.microsoft.com/office/drawing/2014/main" id="{460D9A15-3CAA-4E7F-90FE-344FDFF30894}"/>
              </a:ext>
            </a:extLst>
          </p:cNvPr>
          <p:cNvSpPr>
            <a:spLocks noGrp="1" noChangeArrowheads="1"/>
          </p:cNvSpPr>
          <p:nvPr>
            <p:ph type="body" idx="1"/>
          </p:nvPr>
        </p:nvSpPr>
        <p:spPr/>
        <p:txBody>
          <a:bodyPr/>
          <a:lstStyle/>
          <a:p>
            <a:pPr eaLnBrk="1" hangingPunct="1">
              <a:lnSpc>
                <a:spcPct val="120000"/>
              </a:lnSpc>
            </a:pPr>
            <a:r>
              <a:rPr lang="fa-IR" altLang="fa-IR" b="1">
                <a:cs typeface="Titr" pitchFamily="2" charset="0"/>
              </a:rPr>
              <a:t>بويلر </a:t>
            </a:r>
            <a:r>
              <a:rPr lang="zu-ZA" altLang="fa-IR" b="1">
                <a:cs typeface="Titr" pitchFamily="2" charset="0"/>
              </a:rPr>
              <a:t>HRSG</a:t>
            </a:r>
            <a:r>
              <a:rPr lang="fa-IR" altLang="fa-IR" b="1">
                <a:cs typeface="Titr" pitchFamily="2" charset="0"/>
              </a:rPr>
              <a:t>          </a:t>
            </a:r>
          </a:p>
          <a:p>
            <a:pPr eaLnBrk="1" hangingPunct="1">
              <a:lnSpc>
                <a:spcPct val="120000"/>
              </a:lnSpc>
            </a:pPr>
            <a:r>
              <a:rPr lang="fa-IR" altLang="fa-IR" b="1">
                <a:cs typeface="Titr" pitchFamily="2" charset="0"/>
              </a:rPr>
              <a:t>توربين </a:t>
            </a:r>
          </a:p>
          <a:p>
            <a:pPr eaLnBrk="1" hangingPunct="1">
              <a:lnSpc>
                <a:spcPct val="120000"/>
              </a:lnSpc>
            </a:pPr>
            <a:r>
              <a:rPr lang="fa-IR" altLang="fa-IR" b="1">
                <a:cs typeface="Titr" pitchFamily="2" charset="0"/>
              </a:rPr>
              <a:t>كندانسور</a:t>
            </a:r>
          </a:p>
          <a:p>
            <a:pPr eaLnBrk="1" hangingPunct="1">
              <a:lnSpc>
                <a:spcPct val="120000"/>
              </a:lnSpc>
            </a:pPr>
            <a:r>
              <a:rPr lang="fa-IR" altLang="fa-IR" b="1">
                <a:cs typeface="Titr" pitchFamily="2" charset="0"/>
              </a:rPr>
              <a:t>پمپ </a:t>
            </a:r>
          </a:p>
          <a:p>
            <a:pPr eaLnBrk="1" hangingPunct="1">
              <a:lnSpc>
                <a:spcPct val="120000"/>
              </a:lnSpc>
            </a:pPr>
            <a:r>
              <a:rPr lang="fa-IR" altLang="fa-IR" b="1">
                <a:cs typeface="Titr" pitchFamily="2" charset="0"/>
              </a:rPr>
              <a:t>برج خنك كن   </a:t>
            </a:r>
          </a:p>
          <a:p>
            <a:pPr eaLnBrk="1" hangingPunct="1">
              <a:lnSpc>
                <a:spcPct val="120000"/>
              </a:lnSpc>
            </a:pPr>
            <a:r>
              <a:rPr lang="fa-IR" altLang="fa-IR" b="1">
                <a:cs typeface="Titr" pitchFamily="2" charset="0"/>
              </a:rPr>
              <a:t>سيستم </a:t>
            </a:r>
            <a:r>
              <a:rPr lang="zu-ZA" altLang="fa-IR" b="1">
                <a:cs typeface="Titr" pitchFamily="2" charset="0"/>
              </a:rPr>
              <a:t> AUX COOLING</a:t>
            </a:r>
            <a:r>
              <a:rPr lang="zu-ZA" altLang="fa-IR">
                <a:cs typeface="Titr" pitchFamily="2" charset="0"/>
              </a:rPr>
              <a:t> </a:t>
            </a:r>
          </a:p>
        </p:txBody>
      </p:sp>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34D625B-8816-49A6-8529-BFB539589027}"/>
              </a:ext>
            </a:extLst>
          </p:cNvPr>
          <p:cNvSpPr>
            <a:spLocks noGrp="1" noChangeArrowheads="1"/>
          </p:cNvSpPr>
          <p:nvPr>
            <p:ph type="title"/>
          </p:nvPr>
        </p:nvSpPr>
        <p:spPr/>
        <p:txBody>
          <a:bodyPr/>
          <a:lstStyle/>
          <a:p>
            <a:pPr eaLnBrk="1" hangingPunct="1"/>
            <a:r>
              <a:rPr lang="fa-IR" altLang="fa-IR" b="1">
                <a:cs typeface="Titr" pitchFamily="2" charset="0"/>
              </a:rPr>
              <a:t>سيكل كاري  واحد بخار</a:t>
            </a:r>
            <a:endParaRPr lang="en-US" altLang="fa-IR" b="1">
              <a:cs typeface="Titr" pitchFamily="2" charset="0"/>
            </a:endParaRPr>
          </a:p>
        </p:txBody>
      </p:sp>
      <p:sp>
        <p:nvSpPr>
          <p:cNvPr id="53251" name="Rectangle 3">
            <a:extLst>
              <a:ext uri="{FF2B5EF4-FFF2-40B4-BE49-F238E27FC236}">
                <a16:creationId xmlns:a16="http://schemas.microsoft.com/office/drawing/2014/main" id="{40BD3472-2EF3-450F-BCC3-9D1CF06FCE31}"/>
              </a:ext>
            </a:extLst>
          </p:cNvPr>
          <p:cNvSpPr>
            <a:spLocks noGrp="1" noChangeArrowheads="1"/>
          </p:cNvSpPr>
          <p:nvPr>
            <p:ph type="body" idx="1"/>
          </p:nvPr>
        </p:nvSpPr>
        <p:spPr/>
        <p:txBody>
          <a:bodyPr/>
          <a:lstStyle/>
          <a:p>
            <a:pPr eaLnBrk="1" hangingPunct="1">
              <a:lnSpc>
                <a:spcPct val="105000"/>
              </a:lnSpc>
            </a:pPr>
            <a:r>
              <a:rPr lang="fa-IR" altLang="fa-IR" sz="2000" b="1">
                <a:cs typeface="Lotus" pitchFamily="2" charset="0"/>
              </a:rPr>
              <a:t>بعد از تامين آب مورد نياز واحد بخار از طرق مختلف , توسط پمپ ها آب را به مخزن بتنی ذخيره پمپاژ مي شود و از اين مخزن توسط ترانسفر پمپ ها به قسمت فيلترهاي </a:t>
            </a:r>
            <a:r>
              <a:rPr lang="zu-ZA" altLang="fa-IR" sz="2000" b="1">
                <a:cs typeface="Lotus" pitchFamily="2" charset="0"/>
              </a:rPr>
              <a:t>RO</a:t>
            </a:r>
            <a:r>
              <a:rPr lang="fa-IR" altLang="fa-IR" sz="2000" b="1">
                <a:cs typeface="Lotus" pitchFamily="2" charset="0"/>
              </a:rPr>
              <a:t> هدايت ميشود كه بوسيله اين سيستم آب سبك در هر ساعت که از چند خط </a:t>
            </a:r>
            <a:r>
              <a:rPr lang="zu-ZA" altLang="fa-IR" sz="2000" b="1">
                <a:cs typeface="Lotus" pitchFamily="2" charset="0"/>
              </a:rPr>
              <a:t>RO</a:t>
            </a:r>
            <a:r>
              <a:rPr lang="fa-IR" altLang="fa-IR" sz="2000" b="1">
                <a:cs typeface="Lotus" pitchFamily="2" charset="0"/>
              </a:rPr>
              <a:t> تشکيل شده است توليد شده كه اين آب پس از عبور از رزين هاي كاتيوني و آنيوني تبديل به آب دمينه با هدايت الكتريكي 0.1 ميكرو زيمنس بر سانتيمتر شده و در دو تا مخزن ذخيره  مي شود . از اين مخزنها توسط پمپ هاي دمينه به مخزن كندانست استروج تانك(</a:t>
            </a:r>
            <a:r>
              <a:rPr lang="zu-ZA" altLang="fa-IR" sz="2000" b="1">
                <a:cs typeface="Lotus" pitchFamily="2" charset="0"/>
              </a:rPr>
              <a:t>St</a:t>
            </a:r>
            <a:r>
              <a:rPr lang="en-US" altLang="fa-IR" sz="2000" b="1">
                <a:cs typeface="Lotus" pitchFamily="2" charset="0"/>
              </a:rPr>
              <a:t>orage</a:t>
            </a:r>
            <a:r>
              <a:rPr lang="zu-ZA" altLang="fa-IR" sz="2000" b="1">
                <a:cs typeface="Lotus" pitchFamily="2" charset="0"/>
              </a:rPr>
              <a:t> Tank </a:t>
            </a:r>
            <a:r>
              <a:rPr lang="fa-IR" altLang="fa-IR" sz="2000" b="1">
                <a:cs typeface="Lotus" pitchFamily="2" charset="0"/>
              </a:rPr>
              <a:t> ) انتقال مي يابد و از اين مخزن آب مورد نياز در كندانسور تأمين مي شود كه سيستم كنترل سطح آب كندانسور را در محدوده 1 تا 1.25 متر كنترل مي كند . از</a:t>
            </a:r>
            <a:r>
              <a:rPr lang="zu-ZA" altLang="fa-IR" sz="1400" b="1">
                <a:cs typeface="Lotus" pitchFamily="2" charset="0"/>
              </a:rPr>
              <a:t>Hotwell  </a:t>
            </a:r>
            <a:r>
              <a:rPr lang="en-US" altLang="fa-IR" sz="1400" b="1">
                <a:cs typeface="Lotus" pitchFamily="2" charset="0"/>
              </a:rPr>
              <a:t>condenser</a:t>
            </a:r>
            <a:r>
              <a:rPr lang="fa-IR" altLang="fa-IR" sz="2000" b="1">
                <a:cs typeface="Lotus" pitchFamily="2" charset="0"/>
              </a:rPr>
              <a:t> دو تا انشعاب گرفته ميشود  يكي از مسيرها آب تغذيه بويلر ها  ( سيستم كندانست  ) و مسير ديگر آب سيستم خنك كن ( برج هلر ) مي باشند . سيستم هر كدام از مسير ها به طور جداگانه به شرح ذيل توضيح داده مي شود.</a:t>
            </a:r>
            <a:endParaRPr lang="en-US" altLang="fa-IR" sz="2000" b="1">
              <a:cs typeface="Lotus" pitchFamily="2" charset="0"/>
            </a:endParaRPr>
          </a:p>
        </p:txBody>
      </p:sp>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EF6B9EF-6D87-4DC4-9897-3507A4F8C0C8}"/>
              </a:ext>
            </a:extLst>
          </p:cNvPr>
          <p:cNvSpPr>
            <a:spLocks noGrp="1" noChangeArrowheads="1"/>
          </p:cNvSpPr>
          <p:nvPr>
            <p:ph type="title"/>
          </p:nvPr>
        </p:nvSpPr>
        <p:spPr/>
        <p:txBody>
          <a:bodyPr/>
          <a:lstStyle/>
          <a:p>
            <a:pPr eaLnBrk="1" hangingPunct="1"/>
            <a:r>
              <a:rPr lang="fa-IR" altLang="fa-IR" b="1">
                <a:cs typeface="Titr" pitchFamily="2" charset="0"/>
              </a:rPr>
              <a:t>مسير بويلرها (سيستم آب كندانسيت )</a:t>
            </a:r>
            <a:endParaRPr lang="en-US" altLang="fa-IR"/>
          </a:p>
        </p:txBody>
      </p:sp>
      <p:sp>
        <p:nvSpPr>
          <p:cNvPr id="54275" name="Rectangle 3">
            <a:extLst>
              <a:ext uri="{FF2B5EF4-FFF2-40B4-BE49-F238E27FC236}">
                <a16:creationId xmlns:a16="http://schemas.microsoft.com/office/drawing/2014/main" id="{7D51E4E5-6FB2-4C6B-9268-26B8739B4DFE}"/>
              </a:ext>
            </a:extLst>
          </p:cNvPr>
          <p:cNvSpPr>
            <a:spLocks noGrp="1" noChangeArrowheads="1"/>
          </p:cNvSpPr>
          <p:nvPr>
            <p:ph type="body" idx="1"/>
          </p:nvPr>
        </p:nvSpPr>
        <p:spPr/>
        <p:txBody>
          <a:bodyPr/>
          <a:lstStyle/>
          <a:p>
            <a:pPr eaLnBrk="1" hangingPunct="1"/>
            <a:r>
              <a:rPr lang="fa-IR" altLang="fa-IR" b="1">
                <a:cs typeface="Titr" pitchFamily="2" charset="0"/>
              </a:rPr>
              <a:t>هدف :</a:t>
            </a:r>
            <a:r>
              <a:rPr lang="fa-IR" altLang="fa-IR" b="1"/>
              <a:t>        </a:t>
            </a:r>
          </a:p>
          <a:p>
            <a:pPr eaLnBrk="1" hangingPunct="1">
              <a:lnSpc>
                <a:spcPct val="150000"/>
              </a:lnSpc>
              <a:buFont typeface="Wingdings" panose="05000000000000000000" pitchFamily="2" charset="2"/>
              <a:buNone/>
            </a:pPr>
            <a:r>
              <a:rPr lang="fa-IR" altLang="fa-IR" b="1"/>
              <a:t>       </a:t>
            </a:r>
            <a:r>
              <a:rPr lang="fa-IR" altLang="fa-IR" b="1">
                <a:cs typeface="Lotus" pitchFamily="2" charset="0"/>
              </a:rPr>
              <a:t>الف) تأمين آب مورد نياز در بويلر </a:t>
            </a:r>
          </a:p>
          <a:p>
            <a:pPr eaLnBrk="1" hangingPunct="1">
              <a:lnSpc>
                <a:spcPct val="150000"/>
              </a:lnSpc>
              <a:buFont typeface="Wingdings" panose="05000000000000000000" pitchFamily="2" charset="2"/>
              <a:buNone/>
            </a:pPr>
            <a:r>
              <a:rPr lang="fa-IR" altLang="fa-IR" b="1">
                <a:cs typeface="Lotus" pitchFamily="2" charset="0"/>
              </a:rPr>
              <a:t>        ب ) تأمين آب اسپري در مسير باي پس توربين بخار </a:t>
            </a:r>
          </a:p>
          <a:p>
            <a:pPr eaLnBrk="1" hangingPunct="1">
              <a:lnSpc>
                <a:spcPct val="150000"/>
              </a:lnSpc>
              <a:buFont typeface="Wingdings" panose="05000000000000000000" pitchFamily="2" charset="2"/>
              <a:buNone/>
            </a:pPr>
            <a:r>
              <a:rPr lang="fa-IR" altLang="fa-IR" b="1">
                <a:cs typeface="Lotus" pitchFamily="2" charset="0"/>
              </a:rPr>
              <a:t>        ج  ) تأمين آب اسپري مورد نياز در ناحيه اگزوز توربين بخار</a:t>
            </a:r>
            <a:endParaRPr lang="en-US" altLang="fa-IR" b="1">
              <a:cs typeface="Lotus" pitchFamily="2" charset="0"/>
            </a:endParaRPr>
          </a:p>
        </p:txBody>
      </p:sp>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967D16C-C341-4E14-BF04-9E352D5B9819}"/>
              </a:ext>
            </a:extLst>
          </p:cNvPr>
          <p:cNvSpPr>
            <a:spLocks noGrp="1" noChangeArrowheads="1"/>
          </p:cNvSpPr>
          <p:nvPr>
            <p:ph type="title"/>
          </p:nvPr>
        </p:nvSpPr>
        <p:spPr/>
        <p:txBody>
          <a:bodyPr/>
          <a:lstStyle/>
          <a:p>
            <a:pPr eaLnBrk="1" hangingPunct="1"/>
            <a:r>
              <a:rPr lang="fa-IR" altLang="fa-IR" b="1">
                <a:cs typeface="Titr" pitchFamily="2" charset="0"/>
              </a:rPr>
              <a:t>سيستم كندانسيت</a:t>
            </a:r>
            <a:r>
              <a:rPr lang="en-US" altLang="fa-IR"/>
              <a:t> </a:t>
            </a:r>
          </a:p>
        </p:txBody>
      </p:sp>
      <p:sp>
        <p:nvSpPr>
          <p:cNvPr id="55299" name="Rectangle 3">
            <a:extLst>
              <a:ext uri="{FF2B5EF4-FFF2-40B4-BE49-F238E27FC236}">
                <a16:creationId xmlns:a16="http://schemas.microsoft.com/office/drawing/2014/main" id="{4A134826-7A6F-4CC9-AD3E-B7180F3C1164}"/>
              </a:ext>
            </a:extLst>
          </p:cNvPr>
          <p:cNvSpPr>
            <a:spLocks noGrp="1" noChangeArrowheads="1"/>
          </p:cNvSpPr>
          <p:nvPr>
            <p:ph type="body" idx="1"/>
          </p:nvPr>
        </p:nvSpPr>
        <p:spPr/>
        <p:txBody>
          <a:bodyPr/>
          <a:lstStyle/>
          <a:p>
            <a:pPr eaLnBrk="1" hangingPunct="1">
              <a:lnSpc>
                <a:spcPct val="120000"/>
              </a:lnSpc>
            </a:pPr>
            <a:r>
              <a:rPr lang="fa-IR" altLang="fa-IR" sz="2000" b="1">
                <a:cs typeface="Titr" pitchFamily="2" charset="0"/>
              </a:rPr>
              <a:t>سيستم كندانسيت شامل اجزاء  :</a:t>
            </a:r>
          </a:p>
          <a:p>
            <a:pPr eaLnBrk="1" hangingPunct="1">
              <a:lnSpc>
                <a:spcPct val="120000"/>
              </a:lnSpc>
              <a:buFont typeface="Wingdings" panose="05000000000000000000" pitchFamily="2" charset="2"/>
              <a:buNone/>
            </a:pPr>
            <a:r>
              <a:rPr lang="fa-IR" altLang="fa-IR" sz="1800" b="1"/>
              <a:t>     </a:t>
            </a:r>
            <a:r>
              <a:rPr lang="fa-IR" altLang="fa-IR" sz="1800" b="1">
                <a:cs typeface="Lotus" pitchFamily="2" charset="0"/>
              </a:rPr>
              <a:t>1 - اكستركشن پمپ </a:t>
            </a:r>
            <a:r>
              <a:rPr lang="en-US" altLang="fa-IR" sz="1800" b="1">
                <a:cs typeface="Lotus" pitchFamily="2" charset="0"/>
              </a:rPr>
              <a:t>C.E.P</a:t>
            </a:r>
            <a:r>
              <a:rPr lang="fa-IR" altLang="fa-IR" sz="1800" b="1">
                <a:cs typeface="Lotus" pitchFamily="2" charset="0"/>
              </a:rPr>
              <a:t> (</a:t>
            </a:r>
            <a:r>
              <a:rPr lang="zu-ZA" altLang="fa-IR" sz="1800" b="1">
                <a:cs typeface="Lotus" pitchFamily="2" charset="0"/>
              </a:rPr>
              <a:t>EXTRACTION    PUMP</a:t>
            </a:r>
            <a:r>
              <a:rPr lang="fa-IR" altLang="fa-IR" sz="1800" b="1">
                <a:cs typeface="Lotus" pitchFamily="2" charset="0"/>
              </a:rPr>
              <a:t> )  دو تا پمپ صددرصد .</a:t>
            </a:r>
          </a:p>
          <a:p>
            <a:pPr eaLnBrk="1" hangingPunct="1">
              <a:lnSpc>
                <a:spcPct val="120000"/>
              </a:lnSpc>
              <a:buFont typeface="Wingdings" panose="05000000000000000000" pitchFamily="2" charset="2"/>
              <a:buNone/>
            </a:pPr>
            <a:r>
              <a:rPr lang="fa-IR" altLang="fa-IR" sz="1800" b="1">
                <a:cs typeface="Lotus" pitchFamily="2" charset="0"/>
              </a:rPr>
              <a:t>     2 -  بوستر پمپ </a:t>
            </a:r>
            <a:r>
              <a:rPr lang="en-US" altLang="fa-IR" sz="1800" b="1">
                <a:cs typeface="Lotus" pitchFamily="2" charset="0"/>
              </a:rPr>
              <a:t>C.B.P</a:t>
            </a:r>
            <a:r>
              <a:rPr lang="fa-IR" altLang="fa-IR" sz="1800" b="1">
                <a:cs typeface="Lotus" pitchFamily="2" charset="0"/>
              </a:rPr>
              <a:t>  ( </a:t>
            </a:r>
            <a:r>
              <a:rPr lang="zu-ZA" altLang="fa-IR" sz="1800" b="1">
                <a:cs typeface="Lotus" pitchFamily="2" charset="0"/>
              </a:rPr>
              <a:t>BOOSTER  PUMP</a:t>
            </a:r>
            <a:r>
              <a:rPr lang="fa-IR" altLang="fa-IR" sz="1800" b="1">
                <a:cs typeface="Lotus" pitchFamily="2" charset="0"/>
              </a:rPr>
              <a:t> )  دو تا پمپ صددرصد . </a:t>
            </a:r>
          </a:p>
          <a:p>
            <a:pPr eaLnBrk="1" hangingPunct="1">
              <a:lnSpc>
                <a:spcPct val="120000"/>
              </a:lnSpc>
              <a:buFont typeface="Wingdings" panose="05000000000000000000" pitchFamily="2" charset="2"/>
              <a:buNone/>
            </a:pPr>
            <a:r>
              <a:rPr lang="fa-IR" altLang="fa-IR" sz="1800" b="1">
                <a:cs typeface="Lotus" pitchFamily="2" charset="0"/>
              </a:rPr>
              <a:t>     3 - </a:t>
            </a:r>
            <a:r>
              <a:rPr lang="zu-ZA" altLang="fa-IR" sz="1800" b="1">
                <a:cs typeface="Lotus" pitchFamily="2" charset="0"/>
              </a:rPr>
              <a:t>   ESC   (EJECTOR  CONDONSER)</a:t>
            </a:r>
            <a:endParaRPr lang="fa-IR" altLang="fa-IR" sz="1800" b="1">
              <a:cs typeface="Lotus" pitchFamily="2" charset="0"/>
            </a:endParaRPr>
          </a:p>
          <a:p>
            <a:pPr eaLnBrk="1" hangingPunct="1">
              <a:lnSpc>
                <a:spcPct val="120000"/>
              </a:lnSpc>
              <a:buFont typeface="Wingdings" panose="05000000000000000000" pitchFamily="2" charset="2"/>
              <a:buNone/>
            </a:pPr>
            <a:r>
              <a:rPr lang="fa-IR" altLang="fa-IR" sz="1800" b="1">
                <a:cs typeface="Lotus" pitchFamily="2" charset="0"/>
              </a:rPr>
              <a:t>     4 -  </a:t>
            </a:r>
            <a:r>
              <a:rPr lang="en-US" altLang="fa-IR" sz="1800" b="1">
                <a:cs typeface="Lotus" pitchFamily="2" charset="0"/>
              </a:rPr>
              <a:t>GSC  (</a:t>
            </a:r>
            <a:r>
              <a:rPr lang="zu-ZA" altLang="fa-IR" sz="1800" b="1">
                <a:cs typeface="Lotus" pitchFamily="2" charset="0"/>
              </a:rPr>
              <a:t>GLAND STEAM CONDONSER )</a:t>
            </a:r>
            <a:endParaRPr lang="fa-IR" altLang="fa-IR" sz="1800" b="1">
              <a:cs typeface="Lotus" pitchFamily="2" charset="0"/>
            </a:endParaRPr>
          </a:p>
          <a:p>
            <a:pPr eaLnBrk="1" hangingPunct="1">
              <a:lnSpc>
                <a:spcPct val="120000"/>
              </a:lnSpc>
              <a:buFont typeface="Wingdings" panose="05000000000000000000" pitchFamily="2" charset="2"/>
              <a:buNone/>
            </a:pPr>
            <a:r>
              <a:rPr lang="fa-IR" altLang="fa-IR" sz="1800" b="1">
                <a:cs typeface="Lotus" pitchFamily="2" charset="0"/>
              </a:rPr>
              <a:t>     5 - كنترل والو مينيمم فلو</a:t>
            </a:r>
          </a:p>
          <a:p>
            <a:pPr eaLnBrk="1" hangingPunct="1">
              <a:lnSpc>
                <a:spcPct val="120000"/>
              </a:lnSpc>
              <a:buFont typeface="Wingdings" panose="05000000000000000000" pitchFamily="2" charset="2"/>
              <a:buNone/>
            </a:pPr>
            <a:r>
              <a:rPr lang="fa-IR" altLang="fa-IR" sz="1800" b="1">
                <a:cs typeface="Lotus" pitchFamily="2" charset="0"/>
              </a:rPr>
              <a:t>     6 - والوهاي دستي در ورودي و خروجي پمپ ها </a:t>
            </a:r>
            <a:r>
              <a:rPr lang="zu-ZA" altLang="fa-IR" sz="1800" b="1">
                <a:cs typeface="Lotus" pitchFamily="2" charset="0"/>
              </a:rPr>
              <a:t> C.E. P </a:t>
            </a:r>
            <a:r>
              <a:rPr lang="fa-IR" altLang="fa-IR" sz="1800" b="1">
                <a:cs typeface="Lotus" pitchFamily="2" charset="0"/>
              </a:rPr>
              <a:t> و </a:t>
            </a:r>
            <a:r>
              <a:rPr lang="zu-ZA" altLang="fa-IR" sz="1800" b="1">
                <a:cs typeface="Lotus" pitchFamily="2" charset="0"/>
              </a:rPr>
              <a:t> C. B. P</a:t>
            </a:r>
            <a:r>
              <a:rPr lang="fa-IR" altLang="fa-IR" sz="1800" b="1">
                <a:cs typeface="Lotus" pitchFamily="2" charset="0"/>
              </a:rPr>
              <a:t> </a:t>
            </a:r>
          </a:p>
          <a:p>
            <a:pPr eaLnBrk="1" hangingPunct="1">
              <a:lnSpc>
                <a:spcPct val="120000"/>
              </a:lnSpc>
              <a:buFont typeface="Wingdings" panose="05000000000000000000" pitchFamily="2" charset="2"/>
              <a:buNone/>
            </a:pPr>
            <a:r>
              <a:rPr lang="fa-IR" altLang="fa-IR" sz="1800" b="1">
                <a:cs typeface="Lotus" pitchFamily="2" charset="0"/>
              </a:rPr>
              <a:t>     7 - والو باي پس فيلتر </a:t>
            </a:r>
            <a:r>
              <a:rPr lang="zu-ZA" altLang="fa-IR" sz="1800" b="1">
                <a:cs typeface="Lotus" pitchFamily="2" charset="0"/>
              </a:rPr>
              <a:t> MIXED  BED FITER</a:t>
            </a:r>
            <a:endParaRPr lang="fa-IR" altLang="fa-IR" sz="1800" b="1">
              <a:cs typeface="Lotus" pitchFamily="2" charset="0"/>
            </a:endParaRPr>
          </a:p>
          <a:p>
            <a:pPr eaLnBrk="1" hangingPunct="1">
              <a:lnSpc>
                <a:spcPct val="120000"/>
              </a:lnSpc>
              <a:buFont typeface="Wingdings" panose="05000000000000000000" pitchFamily="2" charset="2"/>
              <a:buNone/>
            </a:pPr>
            <a:r>
              <a:rPr lang="fa-IR" altLang="fa-IR" sz="1800" b="1">
                <a:cs typeface="Lotus" pitchFamily="2" charset="0"/>
              </a:rPr>
              <a:t>         هرگاه دبي آبي كه از مسير كندانسيت جريان دارد كمتر از  حدی مشخص باشد كنترل والو مينيمم فلو باز است چون حداقل دبي پمپ ها مشخص مي باشد اگر فلو بيشتر از اين مقدار باشد كنترل والو مينيمم فلو مي بندد .</a:t>
            </a:r>
            <a:endParaRPr lang="en-US" altLang="fa-IR" sz="1800" b="1">
              <a:cs typeface="Lotus" pitchFamily="2" charset="0"/>
            </a:endParaRPr>
          </a:p>
        </p:txBody>
      </p:sp>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3FDEBDD-C6AC-4687-9E80-EAFB9BA22916}"/>
              </a:ext>
            </a:extLst>
          </p:cNvPr>
          <p:cNvSpPr>
            <a:spLocks noGrp="1" noChangeArrowheads="1"/>
          </p:cNvSpPr>
          <p:nvPr>
            <p:ph type="title"/>
          </p:nvPr>
        </p:nvSpPr>
        <p:spPr/>
        <p:txBody>
          <a:bodyPr/>
          <a:lstStyle/>
          <a:p>
            <a:pPr eaLnBrk="1" hangingPunct="1"/>
            <a:r>
              <a:rPr lang="fa-IR" altLang="fa-IR">
                <a:cs typeface="Titr" pitchFamily="2" charset="0"/>
              </a:rPr>
              <a:t>کندانسور و </a:t>
            </a:r>
            <a:r>
              <a:rPr lang="ar-SA" altLang="fa-IR">
                <a:cs typeface="Titr" pitchFamily="2" charset="0"/>
              </a:rPr>
              <a:t>دلايل احتياج به</a:t>
            </a:r>
            <a:r>
              <a:rPr lang="en-US" altLang="fa-IR">
                <a:cs typeface="Titr" pitchFamily="2" charset="0"/>
              </a:rPr>
              <a:t> </a:t>
            </a:r>
            <a:r>
              <a:rPr lang="fa-IR" altLang="fa-IR">
                <a:cs typeface="Titr" pitchFamily="2" charset="0"/>
              </a:rPr>
              <a:t>آن</a:t>
            </a:r>
            <a:endParaRPr lang="en-US" altLang="fa-IR">
              <a:cs typeface="Titr" pitchFamily="2" charset="0"/>
            </a:endParaRPr>
          </a:p>
        </p:txBody>
      </p:sp>
      <p:sp>
        <p:nvSpPr>
          <p:cNvPr id="56323" name="Rectangle 3">
            <a:extLst>
              <a:ext uri="{FF2B5EF4-FFF2-40B4-BE49-F238E27FC236}">
                <a16:creationId xmlns:a16="http://schemas.microsoft.com/office/drawing/2014/main" id="{8F4197AD-E8FE-4755-8E1F-6B9D083912F2}"/>
              </a:ext>
            </a:extLst>
          </p:cNvPr>
          <p:cNvSpPr>
            <a:spLocks noGrp="1" noChangeArrowheads="1"/>
          </p:cNvSpPr>
          <p:nvPr>
            <p:ph type="body" idx="1"/>
          </p:nvPr>
        </p:nvSpPr>
        <p:spPr/>
        <p:txBody>
          <a:bodyPr/>
          <a:lstStyle/>
          <a:p>
            <a:pPr eaLnBrk="1" hangingPunct="1">
              <a:lnSpc>
                <a:spcPct val="80000"/>
              </a:lnSpc>
            </a:pPr>
            <a:r>
              <a:rPr lang="ar-SA" altLang="fa-IR" sz="2400">
                <a:cs typeface="Lotus" pitchFamily="2" charset="0"/>
              </a:rPr>
              <a:t>وجود كندا</a:t>
            </a:r>
            <a:r>
              <a:rPr lang="fa-IR" altLang="fa-IR" sz="2400">
                <a:cs typeface="Lotus" pitchFamily="2" charset="0"/>
              </a:rPr>
              <a:t>نس</a:t>
            </a:r>
            <a:r>
              <a:rPr lang="ar-SA" altLang="fa-IR" sz="2400">
                <a:cs typeface="Lotus" pitchFamily="2" charset="0"/>
              </a:rPr>
              <a:t>ور به عنوان منبع سرد جهت انتقال انرژي غير قابل دستيابي در بخار خروجي از توربين</a:t>
            </a:r>
          </a:p>
          <a:p>
            <a:pPr eaLnBrk="1" hangingPunct="1">
              <a:lnSpc>
                <a:spcPct val="80000"/>
              </a:lnSpc>
            </a:pPr>
            <a:r>
              <a:rPr lang="ar-SA" altLang="fa-IR" sz="2400">
                <a:cs typeface="Lotus" pitchFamily="2" charset="0"/>
              </a:rPr>
              <a:t>تفاوت بسيار زياد بين حجم مخصوص مايع و بخار و لزوم پمپاژ مجدد سيال عامل به سمت بويلر و برج خنك كن و</a:t>
            </a:r>
          </a:p>
          <a:p>
            <a:pPr eaLnBrk="1" hangingPunct="1">
              <a:lnSpc>
                <a:spcPct val="80000"/>
              </a:lnSpc>
            </a:pPr>
            <a:r>
              <a:rPr lang="ar-SA" altLang="fa-IR" sz="2400">
                <a:cs typeface="Lotus" pitchFamily="2" charset="0"/>
              </a:rPr>
              <a:t>غير عملي بودن پمپاژ سيال دو فاز</a:t>
            </a:r>
          </a:p>
          <a:p>
            <a:pPr eaLnBrk="1" hangingPunct="1">
              <a:lnSpc>
                <a:spcPct val="80000"/>
              </a:lnSpc>
            </a:pPr>
            <a:r>
              <a:rPr lang="ar-SA" altLang="fa-IR" sz="2400">
                <a:cs typeface="Lotus" pitchFamily="2" charset="0"/>
              </a:rPr>
              <a:t>كاهش فشار پشت توربين باعث افزايش راندمان نيروگاه مي شود</a:t>
            </a:r>
            <a:r>
              <a:rPr lang="en-US" altLang="fa-IR" sz="2400">
                <a:cs typeface="Lotus" pitchFamily="2" charset="0"/>
              </a:rPr>
              <a:t> . </a:t>
            </a:r>
            <a:r>
              <a:rPr lang="ar-SA" altLang="fa-IR" sz="2400">
                <a:cs typeface="Lotus" pitchFamily="2" charset="0"/>
              </a:rPr>
              <a:t>كه اين كار با تقطير بخار در كنداكتور ميسر مي</a:t>
            </a:r>
          </a:p>
          <a:p>
            <a:pPr eaLnBrk="1" hangingPunct="1">
              <a:lnSpc>
                <a:spcPct val="80000"/>
              </a:lnSpc>
            </a:pPr>
            <a:r>
              <a:rPr lang="ar-SA" altLang="fa-IR" sz="2400">
                <a:cs typeface="Lotus" pitchFamily="2" charset="0"/>
              </a:rPr>
              <a:t>باشد</a:t>
            </a:r>
            <a:r>
              <a:rPr lang="en-US" altLang="fa-IR" sz="2400">
                <a:cs typeface="Lotus" pitchFamily="2" charset="0"/>
              </a:rPr>
              <a:t> .</a:t>
            </a:r>
            <a:endParaRPr lang="ar-SA" altLang="fa-IR" sz="2400">
              <a:cs typeface="Lotus" pitchFamily="2" charset="0"/>
            </a:endParaRPr>
          </a:p>
          <a:p>
            <a:pPr eaLnBrk="1" hangingPunct="1">
              <a:lnSpc>
                <a:spcPct val="80000"/>
              </a:lnSpc>
            </a:pPr>
            <a:r>
              <a:rPr lang="ar-SA" altLang="fa-IR" sz="2400">
                <a:cs typeface="Lotus" pitchFamily="2" charset="0"/>
              </a:rPr>
              <a:t>وجود گازهاي غير محلول كه در سيكل كه در حالت اشباع آب نامحلول هستند از از كنداتور خارج مي شود</a:t>
            </a:r>
            <a:r>
              <a:rPr lang="en-US" altLang="fa-IR" sz="2400">
                <a:cs typeface="Lotus" pitchFamily="2" charset="0"/>
              </a:rPr>
              <a:t> .</a:t>
            </a:r>
            <a:endParaRPr lang="fa-IR" altLang="fa-IR" sz="2400">
              <a:cs typeface="Lotus" pitchFamily="2" charset="0"/>
            </a:endParaRPr>
          </a:p>
          <a:p>
            <a:pPr eaLnBrk="1" hangingPunct="1">
              <a:lnSpc>
                <a:spcPct val="80000"/>
              </a:lnSpc>
            </a:pPr>
            <a:r>
              <a:rPr lang="ar-SA" altLang="fa-IR" sz="2400">
                <a:cs typeface="Lotus" pitchFamily="2" charset="0"/>
              </a:rPr>
              <a:t>با توجه به درجه حرارت پايين و وجود گازهاي محلول در آب جبران سازي كه معروف به آب</a:t>
            </a:r>
            <a:r>
              <a:rPr lang="en-US" altLang="fa-IR" sz="2400">
                <a:cs typeface="Lotus" pitchFamily="2" charset="0"/>
              </a:rPr>
              <a:t> </a:t>
            </a:r>
            <a:r>
              <a:rPr lang="fa-IR" altLang="fa-IR" sz="2400">
                <a:cs typeface="Lotus" pitchFamily="2" charset="0"/>
              </a:rPr>
              <a:t> </a:t>
            </a:r>
            <a:r>
              <a:rPr lang="en-US" altLang="fa-IR" sz="2400">
                <a:cs typeface="Lotus" pitchFamily="2" charset="0"/>
              </a:rPr>
              <a:t>Make up</a:t>
            </a:r>
            <a:r>
              <a:rPr lang="fa-IR" altLang="fa-IR" sz="2400">
                <a:cs typeface="Lotus" pitchFamily="2" charset="0"/>
              </a:rPr>
              <a:t> است </a:t>
            </a:r>
            <a:r>
              <a:rPr lang="ar-SA" altLang="fa-IR" sz="2400">
                <a:cs typeface="Lotus" pitchFamily="2" charset="0"/>
              </a:rPr>
              <a:t>بهترين محل براي تزريق آب جبران سازي كندا</a:t>
            </a:r>
            <a:r>
              <a:rPr lang="fa-IR" altLang="fa-IR" sz="2400">
                <a:cs typeface="Lotus" pitchFamily="2" charset="0"/>
              </a:rPr>
              <a:t>نس</a:t>
            </a:r>
            <a:r>
              <a:rPr lang="ar-SA" altLang="fa-IR" sz="2400">
                <a:cs typeface="Lotus" pitchFamily="2" charset="0"/>
              </a:rPr>
              <a:t>ور مي باشد</a:t>
            </a:r>
            <a:r>
              <a:rPr lang="ar-SA" altLang="fa-IR" sz="2400"/>
              <a:t> </a:t>
            </a:r>
            <a:endParaRPr lang="en-US" altLang="fa-IR" sz="2400"/>
          </a:p>
        </p:txBody>
      </p:sp>
    </p:spTree>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7F083D9-2ABE-494B-B06A-5D206725ECB3}"/>
              </a:ext>
            </a:extLst>
          </p:cNvPr>
          <p:cNvSpPr>
            <a:spLocks noGrp="1" noChangeArrowheads="1"/>
          </p:cNvSpPr>
          <p:nvPr>
            <p:ph type="title"/>
          </p:nvPr>
        </p:nvSpPr>
        <p:spPr/>
        <p:txBody>
          <a:bodyPr/>
          <a:lstStyle/>
          <a:p>
            <a:pPr eaLnBrk="1" hangingPunct="1"/>
            <a:r>
              <a:rPr lang="fa-IR" altLang="fa-IR">
                <a:cs typeface="Titr" pitchFamily="2" charset="0"/>
              </a:rPr>
              <a:t>کندانسور</a:t>
            </a:r>
            <a:endParaRPr lang="en-US" altLang="fa-IR">
              <a:cs typeface="Titr" pitchFamily="2" charset="0"/>
            </a:endParaRPr>
          </a:p>
        </p:txBody>
      </p:sp>
      <p:pic>
        <p:nvPicPr>
          <p:cNvPr id="57347" name="Picture 4" descr="کندانسور واحد بخار">
            <a:extLst>
              <a:ext uri="{FF2B5EF4-FFF2-40B4-BE49-F238E27FC236}">
                <a16:creationId xmlns:a16="http://schemas.microsoft.com/office/drawing/2014/main" id="{04CF0A58-4254-404B-BF53-61BD55C4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7787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F2B9B9C-6D87-44B6-91E2-101E6697349B}"/>
              </a:ext>
            </a:extLst>
          </p:cNvPr>
          <p:cNvSpPr>
            <a:spLocks noGrp="1" noChangeArrowheads="1"/>
          </p:cNvSpPr>
          <p:nvPr>
            <p:ph type="title"/>
          </p:nvPr>
        </p:nvSpPr>
        <p:spPr/>
        <p:txBody>
          <a:bodyPr/>
          <a:lstStyle/>
          <a:p>
            <a:pPr eaLnBrk="1" hangingPunct="1"/>
            <a:r>
              <a:rPr lang="fa-IR" altLang="fa-IR" sz="4000">
                <a:cs typeface="Titr" pitchFamily="2" charset="0"/>
              </a:rPr>
              <a:t>اکستراکش پمپ و شرايط راه اندازی آن</a:t>
            </a:r>
            <a:endParaRPr lang="en-US" altLang="fa-IR" sz="4000">
              <a:cs typeface="Titr" pitchFamily="2" charset="0"/>
            </a:endParaRPr>
          </a:p>
        </p:txBody>
      </p:sp>
      <p:sp>
        <p:nvSpPr>
          <p:cNvPr id="58371" name="Rectangle 3">
            <a:extLst>
              <a:ext uri="{FF2B5EF4-FFF2-40B4-BE49-F238E27FC236}">
                <a16:creationId xmlns:a16="http://schemas.microsoft.com/office/drawing/2014/main" id="{09BE3737-AE91-4432-8657-DE5540E5E77D}"/>
              </a:ext>
            </a:extLst>
          </p:cNvPr>
          <p:cNvSpPr>
            <a:spLocks noGrp="1" noChangeArrowheads="1"/>
          </p:cNvSpPr>
          <p:nvPr>
            <p:ph type="body" idx="1"/>
          </p:nvPr>
        </p:nvSpPr>
        <p:spPr/>
        <p:txBody>
          <a:bodyPr/>
          <a:lstStyle/>
          <a:p>
            <a:pPr eaLnBrk="1" hangingPunct="1">
              <a:lnSpc>
                <a:spcPct val="110000"/>
              </a:lnSpc>
            </a:pPr>
            <a:r>
              <a:rPr lang="fa-IR" altLang="fa-IR" sz="1800" b="1">
                <a:cs typeface="Lotus" pitchFamily="2" charset="0"/>
              </a:rPr>
              <a:t>آماده سازي سيستم آب كندانسيت جهت راه اندازي</a:t>
            </a:r>
            <a:r>
              <a:rPr lang="fa-IR" altLang="fa-IR" sz="1600" b="1">
                <a:cs typeface="Lotus" pitchFamily="2" charset="0"/>
              </a:rPr>
              <a:t>  :</a:t>
            </a:r>
          </a:p>
          <a:p>
            <a:pPr eaLnBrk="1" hangingPunct="1">
              <a:lnSpc>
                <a:spcPct val="110000"/>
              </a:lnSpc>
              <a:buFont typeface="Wingdings" panose="05000000000000000000" pitchFamily="2" charset="2"/>
              <a:buNone/>
            </a:pPr>
            <a:r>
              <a:rPr lang="fa-IR" altLang="fa-IR" sz="1600" b="1">
                <a:cs typeface="Lotus" pitchFamily="2" charset="0"/>
              </a:rPr>
              <a:t>     1 – کنترل سطح آب كندانسور</a:t>
            </a:r>
          </a:p>
          <a:p>
            <a:pPr eaLnBrk="1" hangingPunct="1">
              <a:lnSpc>
                <a:spcPct val="110000"/>
              </a:lnSpc>
              <a:buFont typeface="Wingdings" panose="05000000000000000000" pitchFamily="2" charset="2"/>
              <a:buNone/>
            </a:pPr>
            <a:r>
              <a:rPr lang="fa-IR" altLang="fa-IR" sz="1600" b="1">
                <a:cs typeface="Lotus" pitchFamily="2" charset="0"/>
              </a:rPr>
              <a:t>     2 – باز بودن والو ورودي اكستراكشن پمپ </a:t>
            </a:r>
          </a:p>
          <a:p>
            <a:pPr eaLnBrk="1" hangingPunct="1">
              <a:lnSpc>
                <a:spcPct val="110000"/>
              </a:lnSpc>
              <a:buFont typeface="Wingdings" panose="05000000000000000000" pitchFamily="2" charset="2"/>
              <a:buNone/>
            </a:pPr>
            <a:r>
              <a:rPr lang="fa-IR" altLang="fa-IR" sz="1600" b="1">
                <a:cs typeface="Lotus" pitchFamily="2" charset="0"/>
              </a:rPr>
              <a:t>     3 – والو خروجي  اكستراكشن پمپ 20 الي 30 درصد باز باشد.</a:t>
            </a:r>
          </a:p>
          <a:p>
            <a:pPr eaLnBrk="1" hangingPunct="1">
              <a:lnSpc>
                <a:spcPct val="110000"/>
              </a:lnSpc>
              <a:buFont typeface="Wingdings" panose="05000000000000000000" pitchFamily="2" charset="2"/>
              <a:buNone/>
            </a:pPr>
            <a:r>
              <a:rPr lang="fa-IR" altLang="fa-IR" sz="1600" b="1">
                <a:cs typeface="Lotus" pitchFamily="2" charset="0"/>
              </a:rPr>
              <a:t>     4 – والو باي پس </a:t>
            </a:r>
            <a:r>
              <a:rPr lang="zu-ZA" altLang="fa-IR" sz="1600" b="1">
                <a:cs typeface="Lotus" pitchFamily="2" charset="0"/>
              </a:rPr>
              <a:t>MIX</a:t>
            </a:r>
            <a:r>
              <a:rPr lang="en-US" altLang="fa-IR" sz="1600" b="1">
                <a:cs typeface="Lotus" pitchFamily="2" charset="0"/>
              </a:rPr>
              <a:t>ED</a:t>
            </a:r>
            <a:r>
              <a:rPr lang="zu-ZA" altLang="fa-IR" sz="1600" b="1">
                <a:cs typeface="Lotus" pitchFamily="2" charset="0"/>
              </a:rPr>
              <a:t>  BED </a:t>
            </a:r>
            <a:r>
              <a:rPr lang="fa-IR" altLang="fa-IR" sz="1600" b="1">
                <a:cs typeface="Lotus" pitchFamily="2" charset="0"/>
              </a:rPr>
              <a:t> فيلتر كه حاوي ريزين هاي كاتيوني و آنيوني ميباشد باز باشد.</a:t>
            </a:r>
          </a:p>
          <a:p>
            <a:pPr eaLnBrk="1" hangingPunct="1">
              <a:lnSpc>
                <a:spcPct val="110000"/>
              </a:lnSpc>
              <a:buFont typeface="Wingdings" panose="05000000000000000000" pitchFamily="2" charset="2"/>
              <a:buNone/>
            </a:pPr>
            <a:r>
              <a:rPr lang="fa-IR" altLang="fa-IR" sz="1600" b="1">
                <a:cs typeface="Lotus" pitchFamily="2" charset="0"/>
              </a:rPr>
              <a:t>     5 – والوهاي ورودي و خروجي </a:t>
            </a:r>
            <a:r>
              <a:rPr lang="zu-ZA" altLang="fa-IR" sz="1600" b="1">
                <a:cs typeface="Lotus" pitchFamily="2" charset="0"/>
              </a:rPr>
              <a:t> MIX</a:t>
            </a:r>
            <a:r>
              <a:rPr lang="en-US" altLang="fa-IR" sz="1600" b="1">
                <a:cs typeface="Lotus" pitchFamily="2" charset="0"/>
              </a:rPr>
              <a:t>ED</a:t>
            </a:r>
            <a:r>
              <a:rPr lang="zu-ZA" altLang="fa-IR" sz="1600" b="1">
                <a:cs typeface="Lotus" pitchFamily="2" charset="0"/>
              </a:rPr>
              <a:t> BED</a:t>
            </a:r>
            <a:r>
              <a:rPr lang="fa-IR" altLang="fa-IR" sz="1600" b="1">
                <a:cs typeface="Lotus" pitchFamily="2" charset="0"/>
              </a:rPr>
              <a:t> فيلتر و كارتريج فيلترها  بسته باشند .</a:t>
            </a:r>
          </a:p>
          <a:p>
            <a:pPr eaLnBrk="1" hangingPunct="1">
              <a:lnSpc>
                <a:spcPct val="110000"/>
              </a:lnSpc>
              <a:buFont typeface="Wingdings" panose="05000000000000000000" pitchFamily="2" charset="2"/>
              <a:buNone/>
            </a:pPr>
            <a:r>
              <a:rPr lang="fa-IR" altLang="fa-IR" sz="1600" b="1">
                <a:cs typeface="Lotus" pitchFamily="2" charset="0"/>
              </a:rPr>
              <a:t>     6 – والو ورودي و خروجي  بوستر پمپ ها باز باشند .</a:t>
            </a:r>
          </a:p>
          <a:p>
            <a:pPr eaLnBrk="1" hangingPunct="1">
              <a:lnSpc>
                <a:spcPct val="110000"/>
              </a:lnSpc>
              <a:buFont typeface="Wingdings" panose="05000000000000000000" pitchFamily="2" charset="2"/>
              <a:buNone/>
            </a:pPr>
            <a:r>
              <a:rPr lang="fa-IR" altLang="fa-IR" sz="1600" b="1">
                <a:cs typeface="Lotus" pitchFamily="2" charset="0"/>
              </a:rPr>
              <a:t>     7 – والو هاي ورودي وخروجي اجكتور كندانسور و كلند استيم كندانسور نيز باز باشند .</a:t>
            </a:r>
          </a:p>
          <a:p>
            <a:pPr eaLnBrk="1" hangingPunct="1">
              <a:lnSpc>
                <a:spcPct val="110000"/>
              </a:lnSpc>
              <a:buFont typeface="Wingdings" panose="05000000000000000000" pitchFamily="2" charset="2"/>
              <a:buNone/>
            </a:pPr>
            <a:r>
              <a:rPr lang="fa-IR" altLang="fa-IR" sz="1600" b="1">
                <a:cs typeface="Lotus" pitchFamily="2" charset="0"/>
              </a:rPr>
              <a:t>     8 – والو هواگيري كنار اجكتور باز باشد .</a:t>
            </a:r>
          </a:p>
          <a:p>
            <a:pPr eaLnBrk="1" hangingPunct="1">
              <a:lnSpc>
                <a:spcPct val="110000"/>
              </a:lnSpc>
              <a:buFont typeface="Wingdings" panose="05000000000000000000" pitchFamily="2" charset="2"/>
              <a:buNone/>
            </a:pPr>
            <a:r>
              <a:rPr lang="fa-IR" altLang="fa-IR" sz="1600" b="1">
                <a:cs typeface="Lotus" pitchFamily="2" charset="0"/>
              </a:rPr>
              <a:t>          </a:t>
            </a:r>
            <a:r>
              <a:rPr lang="fa-IR" altLang="fa-IR" sz="1400" b="1">
                <a:cs typeface="Lotus" pitchFamily="2" charset="0"/>
              </a:rPr>
              <a:t>با فراهم بودن هشت شرط فوق اكستراكشن پمپ آماده استارت مي شود كه از اتاق فرمان توسط اپراتور از مونيتور </a:t>
            </a:r>
            <a:r>
              <a:rPr lang="zu-ZA" altLang="fa-IR" sz="1400" b="1">
                <a:cs typeface="Lotus" pitchFamily="2" charset="0"/>
              </a:rPr>
              <a:t> OT </a:t>
            </a:r>
            <a:r>
              <a:rPr lang="fa-IR" altLang="fa-IR" sz="1400" b="1">
                <a:cs typeface="Lotus" pitchFamily="2" charset="0"/>
              </a:rPr>
              <a:t> (  سيستم كنترل </a:t>
            </a:r>
            <a:r>
              <a:rPr lang="zu-ZA" altLang="fa-IR" sz="1400" b="1">
                <a:cs typeface="Lotus" pitchFamily="2" charset="0"/>
              </a:rPr>
              <a:t>DCS</a:t>
            </a:r>
            <a:r>
              <a:rPr lang="fa-IR" altLang="fa-IR" sz="1400" b="1">
                <a:cs typeface="Lotus" pitchFamily="2" charset="0"/>
              </a:rPr>
              <a:t>  ) استارت مي شود بعد از استارت شدن پمپ اگر والو خروجي پمپ سريعا" باز نشود و فشار بيشتر شود پمپ تريپ مي کند جهت جلوگيري از تريپ پمپ در اين مواقع مسير باي پس كنترل والو مينيمم فلو (والو دستي) را باز کرده  كه بهتر است جهت افزايش فلو كنترل والو مينيمم فلو در وضعيت </a:t>
            </a:r>
            <a:r>
              <a:rPr lang="zu-ZA" altLang="fa-IR" sz="1400" b="1">
                <a:cs typeface="Lotus" pitchFamily="2" charset="0"/>
              </a:rPr>
              <a:t>AUTO</a:t>
            </a:r>
            <a:r>
              <a:rPr lang="fa-IR" altLang="fa-IR" sz="1400" b="1">
                <a:cs typeface="Lotus" pitchFamily="2" charset="0"/>
              </a:rPr>
              <a:t> قرار داده تا سيستم كنترل متناسب با فلوي آب , كنترل والو را باز كند و هميشه فلو را بالاي مقدار مجاز نگه دارد</a:t>
            </a:r>
            <a:r>
              <a:rPr lang="en-US" altLang="fa-IR" sz="1400">
                <a:cs typeface="Lotus" pitchFamily="2" charset="0"/>
              </a:rPr>
              <a:t> </a:t>
            </a:r>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99B5853-2C72-48E5-AE57-F52EFFB850BF}"/>
              </a:ext>
            </a:extLst>
          </p:cNvPr>
          <p:cNvSpPr>
            <a:spLocks noGrp="1" noChangeArrowheads="1"/>
          </p:cNvSpPr>
          <p:nvPr>
            <p:ph type="title"/>
          </p:nvPr>
        </p:nvSpPr>
        <p:spPr/>
        <p:txBody>
          <a:bodyPr/>
          <a:lstStyle/>
          <a:p>
            <a:pPr eaLnBrk="1" hangingPunct="1"/>
            <a:r>
              <a:rPr lang="fa-IR" altLang="fa-IR">
                <a:cs typeface="Titr" pitchFamily="2" charset="0"/>
              </a:rPr>
              <a:t>بوستر پمپ</a:t>
            </a:r>
            <a:r>
              <a:rPr lang="en-US" altLang="fa-IR">
                <a:cs typeface="Titr" pitchFamily="2" charset="0"/>
              </a:rPr>
              <a:t>CBP</a:t>
            </a:r>
            <a:r>
              <a:rPr lang="fa-IR" altLang="fa-IR">
                <a:cs typeface="Titr" pitchFamily="2" charset="0"/>
              </a:rPr>
              <a:t> وشرايط راه اندازی آن</a:t>
            </a:r>
            <a:endParaRPr lang="en-US" altLang="fa-IR">
              <a:cs typeface="Titr" pitchFamily="2" charset="0"/>
            </a:endParaRPr>
          </a:p>
        </p:txBody>
      </p:sp>
      <p:sp>
        <p:nvSpPr>
          <p:cNvPr id="59395" name="Rectangle 3">
            <a:extLst>
              <a:ext uri="{FF2B5EF4-FFF2-40B4-BE49-F238E27FC236}">
                <a16:creationId xmlns:a16="http://schemas.microsoft.com/office/drawing/2014/main" id="{26BA8CB2-BB09-408D-A6E8-4EAEFD18D0B0}"/>
              </a:ext>
            </a:extLst>
          </p:cNvPr>
          <p:cNvSpPr>
            <a:spLocks noGrp="1" noChangeArrowheads="1"/>
          </p:cNvSpPr>
          <p:nvPr>
            <p:ph type="body" idx="1"/>
          </p:nvPr>
        </p:nvSpPr>
        <p:spPr/>
        <p:txBody>
          <a:bodyPr/>
          <a:lstStyle/>
          <a:p>
            <a:pPr eaLnBrk="1" hangingPunct="1">
              <a:lnSpc>
                <a:spcPct val="90000"/>
              </a:lnSpc>
            </a:pPr>
            <a:r>
              <a:rPr lang="fa-IR" altLang="fa-IR" sz="2000" b="1"/>
              <a:t> </a:t>
            </a:r>
            <a:r>
              <a:rPr lang="fa-IR" altLang="fa-IR" sz="2000" b="1">
                <a:cs typeface="Lotus" pitchFamily="2" charset="0"/>
              </a:rPr>
              <a:t>نرمال بودن سطح روغن ياتاقانها </a:t>
            </a:r>
          </a:p>
          <a:p>
            <a:pPr eaLnBrk="1" hangingPunct="1">
              <a:lnSpc>
                <a:spcPct val="90000"/>
              </a:lnSpc>
            </a:pPr>
            <a:r>
              <a:rPr lang="fa-IR" altLang="fa-IR" sz="2000" b="1">
                <a:cs typeface="Lotus" pitchFamily="2" charset="0"/>
              </a:rPr>
              <a:t> برقراری مسير آب خنك كاري ياتاقانهاي پمپ</a:t>
            </a:r>
          </a:p>
          <a:p>
            <a:pPr eaLnBrk="1" hangingPunct="1">
              <a:lnSpc>
                <a:spcPct val="90000"/>
              </a:lnSpc>
            </a:pPr>
            <a:r>
              <a:rPr lang="fa-IR" altLang="fa-IR" sz="2000" b="1">
                <a:cs typeface="Lotus" pitchFamily="2" charset="0"/>
              </a:rPr>
              <a:t> باز بودن مسير آب سيل </a:t>
            </a:r>
          </a:p>
          <a:p>
            <a:pPr eaLnBrk="1" hangingPunct="1">
              <a:lnSpc>
                <a:spcPct val="90000"/>
              </a:lnSpc>
            </a:pPr>
            <a:r>
              <a:rPr lang="fa-IR" altLang="fa-IR" sz="2000" b="1">
                <a:cs typeface="Lotus" pitchFamily="2" charset="0"/>
              </a:rPr>
              <a:t> برقراری مسير آب بالانسينگ </a:t>
            </a:r>
          </a:p>
          <a:p>
            <a:pPr eaLnBrk="1" hangingPunct="1">
              <a:lnSpc>
                <a:spcPct val="90000"/>
              </a:lnSpc>
            </a:pPr>
            <a:r>
              <a:rPr lang="fa-IR" altLang="fa-IR" sz="2000" b="1">
                <a:cs typeface="Lotus" pitchFamily="2" charset="0"/>
              </a:rPr>
              <a:t> هواگيری پمپ هواگيري </a:t>
            </a:r>
          </a:p>
          <a:p>
            <a:pPr eaLnBrk="1" hangingPunct="1">
              <a:lnSpc>
                <a:spcPct val="90000"/>
              </a:lnSpc>
            </a:pPr>
            <a:r>
              <a:rPr lang="fa-IR" altLang="fa-IR" sz="2000" b="1">
                <a:cs typeface="Lotus" pitchFamily="2" charset="0"/>
              </a:rPr>
              <a:t> آزاد بودن بوش باتون امرجنسي تريپ پمپ </a:t>
            </a:r>
          </a:p>
          <a:p>
            <a:pPr eaLnBrk="1" hangingPunct="1">
              <a:lnSpc>
                <a:spcPct val="90000"/>
              </a:lnSpc>
            </a:pPr>
            <a:r>
              <a:rPr lang="fa-IR" altLang="fa-IR" sz="2000" b="1">
                <a:cs typeface="Lotus" pitchFamily="2" charset="0"/>
              </a:rPr>
              <a:t>بريكر مربوط به پمپ آماده و در وضعيت </a:t>
            </a:r>
            <a:r>
              <a:rPr lang="zu-ZA" altLang="fa-IR" sz="2000" b="1">
                <a:cs typeface="Lotus" pitchFamily="2" charset="0"/>
              </a:rPr>
              <a:t>R</a:t>
            </a:r>
            <a:r>
              <a:rPr lang="en-US" altLang="fa-IR" sz="2000" b="1">
                <a:cs typeface="Lotus" pitchFamily="2" charset="0"/>
              </a:rPr>
              <a:t>emote</a:t>
            </a:r>
            <a:r>
              <a:rPr lang="fa-IR" altLang="fa-IR" sz="2000" b="1">
                <a:cs typeface="Lotus" pitchFamily="2" charset="0"/>
              </a:rPr>
              <a:t> قرار گيرد .</a:t>
            </a:r>
          </a:p>
          <a:p>
            <a:pPr eaLnBrk="1" hangingPunct="1">
              <a:lnSpc>
                <a:spcPct val="90000"/>
              </a:lnSpc>
            </a:pPr>
            <a:r>
              <a:rPr lang="fa-IR" altLang="fa-IR" sz="2000" b="1">
                <a:cs typeface="Lotus" pitchFamily="2" charset="0"/>
              </a:rPr>
              <a:t>والو خروجي بوستر پمپ 20 تا 30 درصد بسته باشد .</a:t>
            </a:r>
          </a:p>
          <a:p>
            <a:pPr eaLnBrk="1" hangingPunct="1">
              <a:lnSpc>
                <a:spcPct val="90000"/>
              </a:lnSpc>
              <a:buFont typeface="Wingdings" panose="05000000000000000000" pitchFamily="2" charset="2"/>
              <a:buNone/>
            </a:pPr>
            <a:r>
              <a:rPr lang="fa-IR" altLang="fa-IR" sz="2000" b="1">
                <a:cs typeface="Lotus" pitchFamily="2" charset="0"/>
              </a:rPr>
              <a:t>           </a:t>
            </a:r>
            <a:r>
              <a:rPr lang="fa-IR" altLang="fa-IR" sz="1800" b="1">
                <a:cs typeface="Lotus" pitchFamily="2" charset="0"/>
              </a:rPr>
              <a:t>با فراهم شدن هشت شرط فوق پمپ آماده استارت مي شود كه همانند اكستراكشن پمپ از اتاق فرمان استارت مي شود بعد از استارت شدن پمپ والو خروجي پمپ كاملا" باز مي شود و همچنين چك مي شود كه در مسير نشتي آب وجود نداشته باشد و هر كدام از پمپها را كه استارت گرديد وضعيت پمپ استندباي را نيز آماده گردد تا اگر مشكلي براي پمپي كه در مدار است پيش بيايد بتواند سيستم كنترل به پمپ استندباي چنج نمايد كه در سيستم كنترل عمل چنج كردن پمپ ها به صورت اتو باشد</a:t>
            </a:r>
            <a:endParaRPr lang="en-US" altLang="fa-IR" sz="1800" b="1">
              <a:cs typeface="Lotus" pitchFamily="2" charset="0"/>
            </a:endParaRPr>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0B15F98-74E4-4031-A86F-66936DCC39D5}"/>
              </a:ext>
            </a:extLst>
          </p:cNvPr>
          <p:cNvSpPr>
            <a:spLocks noGrp="1" noChangeArrowheads="1"/>
          </p:cNvSpPr>
          <p:nvPr>
            <p:ph type="title"/>
          </p:nvPr>
        </p:nvSpPr>
        <p:spPr/>
        <p:txBody>
          <a:bodyPr/>
          <a:lstStyle/>
          <a:p>
            <a:pPr eaLnBrk="1" hangingPunct="1"/>
            <a:r>
              <a:rPr lang="fa-IR" altLang="fa-IR" b="1">
                <a:cs typeface="Titr" pitchFamily="2" charset="0"/>
              </a:rPr>
              <a:t>سيستم تأمين خلاء</a:t>
            </a:r>
            <a:r>
              <a:rPr lang="fa-IR" altLang="fa-IR"/>
              <a:t> </a:t>
            </a:r>
            <a:endParaRPr lang="en-US" altLang="fa-IR"/>
          </a:p>
        </p:txBody>
      </p:sp>
      <p:sp>
        <p:nvSpPr>
          <p:cNvPr id="60419" name="Rectangle 3">
            <a:extLst>
              <a:ext uri="{FF2B5EF4-FFF2-40B4-BE49-F238E27FC236}">
                <a16:creationId xmlns:a16="http://schemas.microsoft.com/office/drawing/2014/main" id="{7E97B325-3CF4-4A54-82C0-AF0BB40D3D19}"/>
              </a:ext>
            </a:extLst>
          </p:cNvPr>
          <p:cNvSpPr>
            <a:spLocks noGrp="1" noChangeArrowheads="1"/>
          </p:cNvSpPr>
          <p:nvPr>
            <p:ph type="body" idx="1"/>
          </p:nvPr>
        </p:nvSpPr>
        <p:spPr/>
        <p:txBody>
          <a:bodyPr/>
          <a:lstStyle/>
          <a:p>
            <a:pPr eaLnBrk="1" hangingPunct="1">
              <a:lnSpc>
                <a:spcPct val="150000"/>
              </a:lnSpc>
            </a:pPr>
            <a:r>
              <a:rPr lang="fa-IR" altLang="fa-IR" sz="2800" b="1">
                <a:cs typeface="Lotus" pitchFamily="2" charset="0"/>
              </a:rPr>
              <a:t>هدف :</a:t>
            </a:r>
          </a:p>
          <a:p>
            <a:pPr eaLnBrk="1" hangingPunct="1">
              <a:lnSpc>
                <a:spcPct val="150000"/>
              </a:lnSpc>
              <a:buFont typeface="Wingdings" panose="05000000000000000000" pitchFamily="2" charset="2"/>
              <a:buNone/>
            </a:pPr>
            <a:r>
              <a:rPr lang="fa-IR" altLang="fa-IR" sz="2800" b="1">
                <a:cs typeface="Lotus" pitchFamily="2" charset="0"/>
              </a:rPr>
              <a:t>      </a:t>
            </a:r>
            <a:r>
              <a:rPr lang="fa-IR" altLang="fa-IR" sz="2400" b="1">
                <a:cs typeface="Lotus" pitchFamily="2" charset="0"/>
              </a:rPr>
              <a:t>سيستم تأمين خلاء به منظور ايجاد خلاء در كندانسور بکار گرفته می شود</a:t>
            </a:r>
          </a:p>
          <a:p>
            <a:pPr eaLnBrk="1" hangingPunct="1">
              <a:lnSpc>
                <a:spcPct val="150000"/>
              </a:lnSpc>
            </a:pPr>
            <a:r>
              <a:rPr lang="fa-IR" altLang="fa-IR" sz="2800" b="1">
                <a:cs typeface="Lotus" pitchFamily="2" charset="0"/>
              </a:rPr>
              <a:t>اجزاء :</a:t>
            </a:r>
          </a:p>
          <a:p>
            <a:pPr eaLnBrk="1" hangingPunct="1">
              <a:lnSpc>
                <a:spcPct val="150000"/>
              </a:lnSpc>
              <a:buFont typeface="Wingdings" panose="05000000000000000000" pitchFamily="2" charset="2"/>
              <a:buNone/>
            </a:pPr>
            <a:r>
              <a:rPr lang="fa-IR" altLang="fa-IR" sz="2400" b="1">
                <a:cs typeface="Lotus" pitchFamily="2" charset="0"/>
              </a:rPr>
              <a:t>    1 -  اجكتور راه انداز ( </a:t>
            </a:r>
            <a:r>
              <a:rPr lang="zu-ZA" altLang="fa-IR" sz="2400" b="1">
                <a:cs typeface="Lotus" pitchFamily="2" charset="0"/>
              </a:rPr>
              <a:t>HOGGING EJECTOR</a:t>
            </a:r>
            <a:r>
              <a:rPr lang="fa-IR" altLang="fa-IR" sz="2400" b="1">
                <a:cs typeface="Lotus" pitchFamily="2" charset="0"/>
              </a:rPr>
              <a:t> ) </a:t>
            </a:r>
          </a:p>
          <a:p>
            <a:pPr eaLnBrk="1" hangingPunct="1">
              <a:lnSpc>
                <a:spcPct val="150000"/>
              </a:lnSpc>
              <a:buFont typeface="Wingdings" panose="05000000000000000000" pitchFamily="2" charset="2"/>
              <a:buNone/>
            </a:pPr>
            <a:r>
              <a:rPr lang="fa-IR" altLang="fa-IR" sz="2400" b="1">
                <a:cs typeface="Lotus" pitchFamily="2" charset="0"/>
              </a:rPr>
              <a:t>    2 – اجكتور اصلي ( </a:t>
            </a:r>
            <a:r>
              <a:rPr lang="zu-ZA" altLang="fa-IR" sz="2400" b="1">
                <a:cs typeface="Lotus" pitchFamily="2" charset="0"/>
              </a:rPr>
              <a:t>HOLDING   EJECTOR </a:t>
            </a:r>
            <a:r>
              <a:rPr lang="fa-IR" altLang="fa-IR" sz="2400" b="1">
                <a:cs typeface="Lotus" pitchFamily="2" charset="0"/>
              </a:rPr>
              <a:t>  )</a:t>
            </a:r>
            <a:endParaRPr lang="en-US" altLang="fa-IR" sz="2400">
              <a:cs typeface="Lotus" pitchFamily="2" charset="0"/>
            </a:endParaRP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AutoShape 2">
            <a:extLst>
              <a:ext uri="{FF2B5EF4-FFF2-40B4-BE49-F238E27FC236}">
                <a16:creationId xmlns:a16="http://schemas.microsoft.com/office/drawing/2014/main" id="{342417C1-6AF3-4B73-B18C-B6EDCECF4D07}"/>
              </a:ext>
            </a:extLst>
          </p:cNvPr>
          <p:cNvSpPr>
            <a:spLocks noGrp="1" noChangeArrowheads="1"/>
          </p:cNvSpPr>
          <p:nvPr>
            <p:ph type="title" idx="4294967295"/>
          </p:nvPr>
        </p:nvSpPr>
        <p:spPr>
          <a:xfrm>
            <a:off x="827088" y="260350"/>
            <a:ext cx="7050087" cy="719138"/>
          </a:xfrm>
        </p:spPr>
        <p:txBody>
          <a:bodyPr anchor="t"/>
          <a:lstStyle/>
          <a:p>
            <a:pPr algn="ctr" eaLnBrk="1" hangingPunct="1"/>
            <a:r>
              <a:rPr lang="fa-IR" altLang="fa-IR" sz="4600"/>
              <a:t>  </a:t>
            </a:r>
            <a:r>
              <a:rPr lang="ar-SA" altLang="fa-IR">
                <a:cs typeface="Titr" pitchFamily="2" charset="0"/>
              </a:rPr>
              <a:t>بخش هاي نيروگاه سيكل تركيبي</a:t>
            </a:r>
            <a:r>
              <a:rPr lang="ar-SA" altLang="fa-IR"/>
              <a:t> </a:t>
            </a:r>
            <a:endParaRPr lang="en-US" altLang="fa-IR"/>
          </a:p>
        </p:txBody>
      </p:sp>
      <p:sp>
        <p:nvSpPr>
          <p:cNvPr id="7172" name="Rectangle 3">
            <a:extLst>
              <a:ext uri="{FF2B5EF4-FFF2-40B4-BE49-F238E27FC236}">
                <a16:creationId xmlns:a16="http://schemas.microsoft.com/office/drawing/2014/main" id="{8F8FF369-0220-49ED-BE94-ED3121012BBF}"/>
              </a:ext>
            </a:extLst>
          </p:cNvPr>
          <p:cNvSpPr>
            <a:spLocks noGrp="1" noChangeArrowheads="1"/>
          </p:cNvSpPr>
          <p:nvPr>
            <p:ph type="body" idx="4294967295"/>
          </p:nvPr>
        </p:nvSpPr>
        <p:spPr>
          <a:xfrm flipH="1">
            <a:off x="468313" y="1484313"/>
            <a:ext cx="8101012" cy="4824412"/>
          </a:xfrm>
        </p:spPr>
        <p:txBody>
          <a:bodyPr/>
          <a:lstStyle/>
          <a:p>
            <a:pPr marL="990600" lvl="1" indent="-533400" eaLnBrk="1" hangingPunct="1">
              <a:lnSpc>
                <a:spcPct val="80000"/>
              </a:lnSpc>
            </a:pPr>
            <a:r>
              <a:rPr lang="ar-SA" altLang="fa-IR" b="1">
                <a:cs typeface="Lotus" pitchFamily="2" charset="0"/>
              </a:rPr>
              <a:t>واحد هاي گازي</a:t>
            </a:r>
            <a:endParaRPr lang="fa-IR" altLang="fa-IR" sz="2000" b="1">
              <a:cs typeface="Lotus" pitchFamily="2" charset="0"/>
            </a:endParaRPr>
          </a:p>
          <a:p>
            <a:pPr marL="990600" lvl="1" indent="-533400" eaLnBrk="1" hangingPunct="1">
              <a:lnSpc>
                <a:spcPct val="80000"/>
              </a:lnSpc>
              <a:buFont typeface="Wingdings" panose="05000000000000000000" pitchFamily="2" charset="2"/>
              <a:buNone/>
            </a:pPr>
            <a:r>
              <a:rPr lang="fa-IR" altLang="fa-IR" sz="2000" b="1">
                <a:cs typeface="Lotus" pitchFamily="2" charset="0"/>
              </a:rPr>
              <a:t>      هر ماژل نيروگاه سيکل ترکيبی از </a:t>
            </a:r>
            <a:r>
              <a:rPr lang="ar-SA" altLang="fa-IR" sz="2000" b="1">
                <a:cs typeface="Lotus" pitchFamily="2" charset="0"/>
              </a:rPr>
              <a:t>دو واحد گازي </a:t>
            </a:r>
            <a:r>
              <a:rPr lang="fa-IR" altLang="fa-IR" sz="2000" b="1">
                <a:cs typeface="Lotus" pitchFamily="2" charset="0"/>
              </a:rPr>
              <a:t>و قدرت توليدی </a:t>
            </a:r>
            <a:r>
              <a:rPr lang="ar-SA" altLang="fa-IR" sz="2000" b="1">
                <a:cs typeface="Lotus" pitchFamily="2" charset="0"/>
              </a:rPr>
              <a:t>هر كدام </a:t>
            </a:r>
            <a:r>
              <a:rPr lang="fa-IR" altLang="fa-IR" sz="2000" b="1">
                <a:cs typeface="Lotus" pitchFamily="2" charset="0"/>
              </a:rPr>
              <a:t>مساوی در شرايط استاندارد با تجهيزات  مشابه با يک واحد بخار تشکيل می شود . </a:t>
            </a:r>
            <a:r>
              <a:rPr lang="ar-SA" altLang="fa-IR" sz="2000" b="1">
                <a:cs typeface="Lotus" pitchFamily="2" charset="0"/>
              </a:rPr>
              <a:t> </a:t>
            </a:r>
          </a:p>
          <a:p>
            <a:pPr marL="990600" lvl="1" indent="-533400" eaLnBrk="1" hangingPunct="1">
              <a:lnSpc>
                <a:spcPct val="80000"/>
              </a:lnSpc>
            </a:pPr>
            <a:r>
              <a:rPr lang="ar-SA" altLang="fa-IR" b="1">
                <a:cs typeface="Lotus" pitchFamily="2" charset="0"/>
              </a:rPr>
              <a:t>واحد بخار </a:t>
            </a:r>
            <a:endParaRPr lang="fa-IR" altLang="fa-IR" b="1">
              <a:cs typeface="Lotus" pitchFamily="2" charset="0"/>
            </a:endParaRPr>
          </a:p>
          <a:p>
            <a:pPr marL="990600" lvl="1" indent="-533400" eaLnBrk="1" hangingPunct="1">
              <a:lnSpc>
                <a:spcPct val="80000"/>
              </a:lnSpc>
              <a:buFont typeface="Wingdings" panose="05000000000000000000" pitchFamily="2" charset="2"/>
              <a:buNone/>
            </a:pPr>
            <a:r>
              <a:rPr lang="fa-IR" altLang="fa-IR" sz="2000" b="1">
                <a:cs typeface="Lotus" pitchFamily="2" charset="0"/>
              </a:rPr>
              <a:t>       </a:t>
            </a:r>
            <a:r>
              <a:rPr lang="ar-SA" altLang="fa-IR" sz="2000" b="1">
                <a:cs typeface="Lotus" pitchFamily="2" charset="0"/>
              </a:rPr>
              <a:t>برای</a:t>
            </a:r>
            <a:r>
              <a:rPr lang="fa-IR" altLang="fa-IR" sz="2000" b="1">
                <a:cs typeface="Lotus" pitchFamily="2" charset="0"/>
              </a:rPr>
              <a:t> </a:t>
            </a:r>
            <a:r>
              <a:rPr lang="ar-SA" altLang="fa-IR" sz="2000" b="1">
                <a:cs typeface="Lotus" pitchFamily="2" charset="0"/>
              </a:rPr>
              <a:t>افزايش قدرت توليدي نيروگاه و بازيابي انرژي حرارتي خروجي از توربين هاي گازي و</a:t>
            </a:r>
            <a:r>
              <a:rPr lang="fa-IR" altLang="fa-IR" sz="2000" b="1">
                <a:cs typeface="Lotus" pitchFamily="2" charset="0"/>
              </a:rPr>
              <a:t>با</a:t>
            </a:r>
            <a:r>
              <a:rPr lang="ar-SA" altLang="fa-IR" sz="2000" b="1">
                <a:cs typeface="Lotus" pitchFamily="2" charset="0"/>
              </a:rPr>
              <a:t> نصب دو دستگاه بويلر بازياب با يك توربين بخار</a:t>
            </a:r>
            <a:r>
              <a:rPr lang="fa-IR" altLang="fa-IR" sz="2000" b="1">
                <a:cs typeface="Lotus" pitchFamily="2" charset="0"/>
              </a:rPr>
              <a:t> و سيکل خنک کاری</a:t>
            </a:r>
            <a:r>
              <a:rPr lang="ar-SA" altLang="fa-IR" sz="2000" b="1">
                <a:cs typeface="Lotus" pitchFamily="2" charset="0"/>
              </a:rPr>
              <a:t> با تجهيزات کامل</a:t>
            </a:r>
            <a:r>
              <a:rPr lang="fa-IR" altLang="fa-IR" sz="2000" b="1">
                <a:cs typeface="Lotus" pitchFamily="2" charset="0"/>
              </a:rPr>
              <a:t> بخش  بخار را تشکيل می دهند .</a:t>
            </a:r>
            <a:endParaRPr lang="en-US" altLang="fa-IR" b="1">
              <a:cs typeface="Lotus" pitchFamily="2" charset="0"/>
            </a:endParaRPr>
          </a:p>
          <a:p>
            <a:pPr marL="990600" lvl="1" indent="-533400" eaLnBrk="1" hangingPunct="1">
              <a:lnSpc>
                <a:spcPct val="80000"/>
              </a:lnSpc>
            </a:pPr>
            <a:r>
              <a:rPr lang="fa-IR" altLang="fa-IR" b="1">
                <a:cs typeface="Lotus" pitchFamily="2" charset="0"/>
              </a:rPr>
              <a:t>تجهيزات جانبی</a:t>
            </a:r>
          </a:p>
          <a:p>
            <a:pPr marL="990600" lvl="1" indent="-533400" eaLnBrk="1" hangingPunct="1">
              <a:lnSpc>
                <a:spcPct val="80000"/>
              </a:lnSpc>
              <a:buFont typeface="Wingdings" panose="05000000000000000000" pitchFamily="2" charset="2"/>
              <a:buNone/>
            </a:pPr>
            <a:r>
              <a:rPr lang="fa-IR" altLang="fa-IR" sz="2000" b="1">
                <a:cs typeface="Lotus" pitchFamily="2" charset="0"/>
              </a:rPr>
              <a:t>        شامل بويلرهای کمکی , تجهيزات سوخت رسانی , تانکهای ذخيره سوخت و آب , ديزلهای اضطراری و ...</a:t>
            </a:r>
          </a:p>
          <a:p>
            <a:pPr marL="990600" lvl="1" indent="-533400" eaLnBrk="1" hangingPunct="1">
              <a:lnSpc>
                <a:spcPct val="80000"/>
              </a:lnSpc>
            </a:pPr>
            <a:r>
              <a:rPr lang="fa-IR" altLang="fa-IR" b="1">
                <a:cs typeface="Lotus" pitchFamily="2" charset="0"/>
              </a:rPr>
              <a:t>پست نيروگاهی</a:t>
            </a:r>
          </a:p>
          <a:p>
            <a:pPr marL="990600" lvl="1" indent="-533400" eaLnBrk="1" hangingPunct="1">
              <a:lnSpc>
                <a:spcPct val="80000"/>
              </a:lnSpc>
              <a:buFont typeface="Wingdings" panose="05000000000000000000" pitchFamily="2" charset="2"/>
              <a:buNone/>
            </a:pPr>
            <a:r>
              <a:rPr lang="fa-IR" altLang="fa-IR" sz="2000" b="1">
                <a:cs typeface="Lotus" pitchFamily="2" charset="0"/>
              </a:rPr>
              <a:t>        برای انتقال قدرت توليدی که براساس قدرت توليدی نيروگاه و قدرت  انتقال در منطقه و فاصله نيروگاه تا مصرف طراحی و تجهيز می شود .</a:t>
            </a:r>
          </a:p>
          <a:p>
            <a:pPr marL="990600" lvl="1" indent="-533400" eaLnBrk="1" hangingPunct="1">
              <a:lnSpc>
                <a:spcPct val="80000"/>
              </a:lnSpc>
              <a:buFont typeface="Wingdings" panose="05000000000000000000" pitchFamily="2" charset="2"/>
              <a:buNone/>
            </a:pPr>
            <a:r>
              <a:rPr lang="fa-IR" altLang="fa-IR" sz="2000" b="1">
                <a:cs typeface="Lotus" pitchFamily="2" charset="0"/>
              </a:rPr>
              <a:t>      </a:t>
            </a:r>
            <a:endParaRPr lang="en-US" altLang="fa-IR" sz="2000" b="1">
              <a:cs typeface="Lotus" pitchFamily="2"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898" decel="100000" fill="hold"/>
                                        <p:tgtEl>
                                          <p:spTgt spid="717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2">
                                            <p:txEl>
                                              <p:pRg st="0" end="0"/>
                                            </p:txEl>
                                          </p:spTgt>
                                        </p:tgtEl>
                                        <p:attrNameLst>
                                          <p:attrName>style.visibility</p:attrName>
                                        </p:attrNameLst>
                                      </p:cBhvr>
                                      <p:to>
                                        <p:strVal val="visible"/>
                                      </p:to>
                                    </p:set>
                                    <p:animEffect transition="in" filter="fade">
                                      <p:cBhvr>
                                        <p:cTn id="15" dur="1000"/>
                                        <p:tgtEl>
                                          <p:spTgt spid="7172">
                                            <p:txEl>
                                              <p:pRg st="0" end="0"/>
                                            </p:txEl>
                                          </p:spTgt>
                                        </p:tgtEl>
                                      </p:cBhvr>
                                    </p:animEffect>
                                    <p:anim calcmode="lin" valueType="num">
                                      <p:cBhvr>
                                        <p:cTn id="16" dur="1000" fill="hold"/>
                                        <p:tgtEl>
                                          <p:spTgt spid="717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7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72">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172">
                                            <p:txEl>
                                              <p:pRg st="1" end="1"/>
                                            </p:txEl>
                                          </p:spTgt>
                                        </p:tgtEl>
                                        <p:attrNameLst>
                                          <p:attrName>style.visibility</p:attrName>
                                        </p:attrNameLst>
                                      </p:cBhvr>
                                      <p:to>
                                        <p:strVal val="visible"/>
                                      </p:to>
                                    </p:set>
                                    <p:animEffect transition="in" filter="fade">
                                      <p:cBhvr>
                                        <p:cTn id="21" dur="1000"/>
                                        <p:tgtEl>
                                          <p:spTgt spid="7172">
                                            <p:txEl>
                                              <p:pRg st="1" end="1"/>
                                            </p:txEl>
                                          </p:spTgt>
                                        </p:tgtEl>
                                      </p:cBhvr>
                                    </p:animEffect>
                                    <p:anim calcmode="lin" valueType="num">
                                      <p:cBhvr>
                                        <p:cTn id="22" dur="1000" fill="hold"/>
                                        <p:tgtEl>
                                          <p:spTgt spid="7172">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7172">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7172">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172">
                                            <p:txEl>
                                              <p:pRg st="2" end="2"/>
                                            </p:txEl>
                                          </p:spTgt>
                                        </p:tgtEl>
                                        <p:attrNameLst>
                                          <p:attrName>style.visibility</p:attrName>
                                        </p:attrNameLst>
                                      </p:cBhvr>
                                      <p:to>
                                        <p:strVal val="visible"/>
                                      </p:to>
                                    </p:set>
                                    <p:animEffect transition="in" filter="fade">
                                      <p:cBhvr>
                                        <p:cTn id="27" dur="1000"/>
                                        <p:tgtEl>
                                          <p:spTgt spid="7172">
                                            <p:txEl>
                                              <p:pRg st="2" end="2"/>
                                            </p:txEl>
                                          </p:spTgt>
                                        </p:tgtEl>
                                      </p:cBhvr>
                                    </p:animEffect>
                                    <p:anim calcmode="lin" valueType="num">
                                      <p:cBhvr>
                                        <p:cTn id="28" dur="1000" fill="hold"/>
                                        <p:tgtEl>
                                          <p:spTgt spid="7172">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17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172">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172">
                                            <p:txEl>
                                              <p:pRg st="3" end="3"/>
                                            </p:txEl>
                                          </p:spTgt>
                                        </p:tgtEl>
                                        <p:attrNameLst>
                                          <p:attrName>style.visibility</p:attrName>
                                        </p:attrNameLst>
                                      </p:cBhvr>
                                      <p:to>
                                        <p:strVal val="visible"/>
                                      </p:to>
                                    </p:set>
                                    <p:animEffect transition="in" filter="fade">
                                      <p:cBhvr>
                                        <p:cTn id="33" dur="1000"/>
                                        <p:tgtEl>
                                          <p:spTgt spid="7172">
                                            <p:txEl>
                                              <p:pRg st="3" end="3"/>
                                            </p:txEl>
                                          </p:spTgt>
                                        </p:tgtEl>
                                      </p:cBhvr>
                                    </p:animEffect>
                                    <p:anim calcmode="lin" valueType="num">
                                      <p:cBhvr>
                                        <p:cTn id="34" dur="1000" fill="hold"/>
                                        <p:tgtEl>
                                          <p:spTgt spid="7172">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7172">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7172">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172">
                                            <p:txEl>
                                              <p:pRg st="4" end="4"/>
                                            </p:txEl>
                                          </p:spTgt>
                                        </p:tgtEl>
                                        <p:attrNameLst>
                                          <p:attrName>style.visibility</p:attrName>
                                        </p:attrNameLst>
                                      </p:cBhvr>
                                      <p:to>
                                        <p:strVal val="visible"/>
                                      </p:to>
                                    </p:set>
                                    <p:animEffect transition="in" filter="fade">
                                      <p:cBhvr>
                                        <p:cTn id="39" dur="1000"/>
                                        <p:tgtEl>
                                          <p:spTgt spid="7172">
                                            <p:txEl>
                                              <p:pRg st="4" end="4"/>
                                            </p:txEl>
                                          </p:spTgt>
                                        </p:tgtEl>
                                      </p:cBhvr>
                                    </p:animEffect>
                                    <p:anim calcmode="lin" valueType="num">
                                      <p:cBhvr>
                                        <p:cTn id="40" dur="1000" fill="hold"/>
                                        <p:tgtEl>
                                          <p:spTgt spid="717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17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172">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7172">
                                            <p:txEl>
                                              <p:pRg st="5" end="5"/>
                                            </p:txEl>
                                          </p:spTgt>
                                        </p:tgtEl>
                                        <p:attrNameLst>
                                          <p:attrName>style.visibility</p:attrName>
                                        </p:attrNameLst>
                                      </p:cBhvr>
                                      <p:to>
                                        <p:strVal val="visible"/>
                                      </p:to>
                                    </p:set>
                                    <p:animEffect transition="in" filter="fade">
                                      <p:cBhvr>
                                        <p:cTn id="45" dur="1000"/>
                                        <p:tgtEl>
                                          <p:spTgt spid="7172">
                                            <p:txEl>
                                              <p:pRg st="5" end="5"/>
                                            </p:txEl>
                                          </p:spTgt>
                                        </p:tgtEl>
                                      </p:cBhvr>
                                    </p:animEffect>
                                    <p:anim calcmode="lin" valueType="num">
                                      <p:cBhvr>
                                        <p:cTn id="46" dur="1000" fill="hold"/>
                                        <p:tgtEl>
                                          <p:spTgt spid="7172">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7172">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7172">
                                            <p:txEl>
                                              <p:pRg st="5" end="5"/>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172">
                                            <p:txEl>
                                              <p:pRg st="6" end="6"/>
                                            </p:txEl>
                                          </p:spTgt>
                                        </p:tgtEl>
                                        <p:attrNameLst>
                                          <p:attrName>style.visibility</p:attrName>
                                        </p:attrNameLst>
                                      </p:cBhvr>
                                      <p:to>
                                        <p:strVal val="visible"/>
                                      </p:to>
                                    </p:set>
                                    <p:animEffect transition="in" filter="fade">
                                      <p:cBhvr>
                                        <p:cTn id="51" dur="1000"/>
                                        <p:tgtEl>
                                          <p:spTgt spid="7172">
                                            <p:txEl>
                                              <p:pRg st="6" end="6"/>
                                            </p:txEl>
                                          </p:spTgt>
                                        </p:tgtEl>
                                      </p:cBhvr>
                                    </p:animEffect>
                                    <p:anim calcmode="lin" valueType="num">
                                      <p:cBhvr>
                                        <p:cTn id="52" dur="1000" fill="hold"/>
                                        <p:tgtEl>
                                          <p:spTgt spid="7172">
                                            <p:txEl>
                                              <p:pRg st="6" end="6"/>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172">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172">
                                            <p:txEl>
                                              <p:pRg st="6" end="6"/>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7172">
                                            <p:txEl>
                                              <p:pRg st="7" end="7"/>
                                            </p:txEl>
                                          </p:spTgt>
                                        </p:tgtEl>
                                        <p:attrNameLst>
                                          <p:attrName>style.visibility</p:attrName>
                                        </p:attrNameLst>
                                      </p:cBhvr>
                                      <p:to>
                                        <p:strVal val="visible"/>
                                      </p:to>
                                    </p:set>
                                    <p:animEffect transition="in" filter="fade">
                                      <p:cBhvr>
                                        <p:cTn id="57" dur="1000"/>
                                        <p:tgtEl>
                                          <p:spTgt spid="7172">
                                            <p:txEl>
                                              <p:pRg st="7" end="7"/>
                                            </p:txEl>
                                          </p:spTgt>
                                        </p:tgtEl>
                                      </p:cBhvr>
                                    </p:animEffect>
                                    <p:anim calcmode="lin" valueType="num">
                                      <p:cBhvr>
                                        <p:cTn id="58" dur="1000" fill="hold"/>
                                        <p:tgtEl>
                                          <p:spTgt spid="7172">
                                            <p:txEl>
                                              <p:pRg st="7" end="7"/>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7172">
                                            <p:txEl>
                                              <p:pRg st="7" end="7"/>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7172">
                                            <p:txEl>
                                              <p:pRg st="7" end="7"/>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7172">
                                            <p:txEl>
                                              <p:pRg st="8" end="8"/>
                                            </p:txEl>
                                          </p:spTgt>
                                        </p:tgtEl>
                                        <p:attrNameLst>
                                          <p:attrName>style.visibility</p:attrName>
                                        </p:attrNameLst>
                                      </p:cBhvr>
                                      <p:to>
                                        <p:strVal val="visible"/>
                                      </p:to>
                                    </p:set>
                                    <p:animEffect transition="in" filter="fade">
                                      <p:cBhvr>
                                        <p:cTn id="63" dur="1000"/>
                                        <p:tgtEl>
                                          <p:spTgt spid="7172">
                                            <p:txEl>
                                              <p:pRg st="8" end="8"/>
                                            </p:txEl>
                                          </p:spTgt>
                                        </p:tgtEl>
                                      </p:cBhvr>
                                    </p:animEffect>
                                    <p:anim calcmode="lin" valueType="num">
                                      <p:cBhvr>
                                        <p:cTn id="64" dur="1000" fill="hold"/>
                                        <p:tgtEl>
                                          <p:spTgt spid="7172">
                                            <p:txEl>
                                              <p:pRg st="8" end="8"/>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7172">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717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DCB89BE-3282-488A-B27E-A17140D62869}"/>
              </a:ext>
            </a:extLst>
          </p:cNvPr>
          <p:cNvSpPr>
            <a:spLocks noGrp="1" noChangeArrowheads="1"/>
          </p:cNvSpPr>
          <p:nvPr>
            <p:ph type="title"/>
          </p:nvPr>
        </p:nvSpPr>
        <p:spPr/>
        <p:txBody>
          <a:bodyPr/>
          <a:lstStyle/>
          <a:p>
            <a:pPr eaLnBrk="1" hangingPunct="1"/>
            <a:r>
              <a:rPr lang="fa-IR" altLang="fa-IR" sz="3400" b="1">
                <a:cs typeface="Titr" pitchFamily="2" charset="0"/>
              </a:rPr>
              <a:t>اجكتور راه انداز ( </a:t>
            </a:r>
            <a:r>
              <a:rPr lang="zu-ZA" altLang="fa-IR" sz="3400" b="1">
                <a:cs typeface="Titr" pitchFamily="2" charset="0"/>
              </a:rPr>
              <a:t>HOGGING EJECTOR</a:t>
            </a:r>
            <a:r>
              <a:rPr lang="fa-IR" altLang="fa-IR" sz="3400" b="1">
                <a:cs typeface="Lotus" pitchFamily="2" charset="0"/>
              </a:rPr>
              <a:t> </a:t>
            </a:r>
            <a:r>
              <a:rPr lang="fa-IR" altLang="fa-IR" sz="3400" b="1">
                <a:cs typeface="Titr" pitchFamily="2" charset="0"/>
              </a:rPr>
              <a:t>)</a:t>
            </a:r>
            <a:endParaRPr lang="en-US" altLang="fa-IR" sz="3400" b="1">
              <a:cs typeface="Titr" pitchFamily="2" charset="0"/>
            </a:endParaRPr>
          </a:p>
        </p:txBody>
      </p:sp>
      <p:sp>
        <p:nvSpPr>
          <p:cNvPr id="61443" name="Rectangle 3">
            <a:extLst>
              <a:ext uri="{FF2B5EF4-FFF2-40B4-BE49-F238E27FC236}">
                <a16:creationId xmlns:a16="http://schemas.microsoft.com/office/drawing/2014/main" id="{365243AF-BB39-46A7-9A4A-F7773B641EA2}"/>
              </a:ext>
            </a:extLst>
          </p:cNvPr>
          <p:cNvSpPr>
            <a:spLocks noGrp="1" noChangeArrowheads="1"/>
          </p:cNvSpPr>
          <p:nvPr>
            <p:ph type="body" idx="1"/>
          </p:nvPr>
        </p:nvSpPr>
        <p:spPr/>
        <p:txBody>
          <a:bodyPr/>
          <a:lstStyle/>
          <a:p>
            <a:pPr eaLnBrk="1" hangingPunct="1">
              <a:lnSpc>
                <a:spcPct val="110000"/>
              </a:lnSpc>
              <a:buFont typeface="Wingdings" panose="05000000000000000000" pitchFamily="2" charset="2"/>
              <a:buNone/>
            </a:pPr>
            <a:r>
              <a:rPr lang="fa-IR" altLang="fa-IR" sz="2000"/>
              <a:t>     </a:t>
            </a:r>
            <a:r>
              <a:rPr lang="fa-IR" altLang="fa-IR" sz="2000" b="1">
                <a:cs typeface="Lotus" pitchFamily="2" charset="0"/>
              </a:rPr>
              <a:t>اين اجكتور در هنگام راه اندازي واحد بخار به مدار آورده مي شود تا كندانسور كه در اين مواقع حاوی مقدار زيادي از هوا مي باشد توسط اين اجكتور به اتمسفر تخليه شود تا در كندانسور خلاء ايجاد شود . كه اين اجكتور داراي يك والو موتوري در مسير بخاري كه از هدر </a:t>
            </a:r>
            <a:r>
              <a:rPr lang="zu-ZA" altLang="fa-IR" sz="2000" b="1">
                <a:cs typeface="Lotus" pitchFamily="2" charset="0"/>
              </a:rPr>
              <a:t>Aux. steam</a:t>
            </a:r>
            <a:r>
              <a:rPr lang="fa-IR" altLang="fa-IR" sz="2000" b="1">
                <a:cs typeface="Lotus" pitchFamily="2" charset="0"/>
              </a:rPr>
              <a:t> گرفته مي شود , قرار دارد زماني كه فشار و دمای بخار در هدر در حد قابل قبولی شد والو موتوري باز شود و بخار از شيپوره اجكتور عبور کرده با عبور بخار از اين ناحيه سرعت آن افزايش يافته با افزايش سرعت بخار در اين ناحيه مكش ايجاد شود يك مسير هوا كه از كندانسور انشعاب گرفته شده و در مسير آن نيز يك والو موتوري قرار گرفته كه در صورت باز كردن , اين مسير متصل به شيپوره مكش ايجاد شده , هوا را از داخل كندانسور مكيده همراه با بخار به اتمسفر تخليه مي كند كه هميشه جهت اين كار اول والو موتوري مسير بخار را باز کرده  بعد چند دقيقه والو موتوري هوا را نيز باز مي شود تا اقدام به خلاء گيري كندانسور کرده خلاء را به زير 0.2 بار رسانده شود .</a:t>
            </a:r>
            <a:endParaRPr lang="en-US" altLang="fa-IR" sz="2000" b="1">
              <a:cs typeface="Lotus" pitchFamily="2" charset="0"/>
            </a:endParaRPr>
          </a:p>
        </p:txBody>
      </p:sp>
    </p:spTree>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2883653-D27E-42B1-888A-B29BB02CFC99}"/>
              </a:ext>
            </a:extLst>
          </p:cNvPr>
          <p:cNvSpPr>
            <a:spLocks noGrp="1" noChangeArrowheads="1"/>
          </p:cNvSpPr>
          <p:nvPr>
            <p:ph type="title"/>
          </p:nvPr>
        </p:nvSpPr>
        <p:spPr/>
        <p:txBody>
          <a:bodyPr/>
          <a:lstStyle/>
          <a:p>
            <a:pPr eaLnBrk="1" hangingPunct="1"/>
            <a:r>
              <a:rPr lang="fa-IR" altLang="fa-IR" sz="3800" b="1">
                <a:cs typeface="Titr" pitchFamily="2" charset="0"/>
              </a:rPr>
              <a:t>اجكتور اصلي (</a:t>
            </a:r>
            <a:r>
              <a:rPr lang="fa-IR" altLang="fa-IR" sz="3800" b="1"/>
              <a:t> </a:t>
            </a:r>
            <a:r>
              <a:rPr lang="zu-ZA" altLang="fa-IR" sz="3800" b="1"/>
              <a:t>HOLDING  EJECTOR</a:t>
            </a:r>
            <a:r>
              <a:rPr lang="fa-IR" altLang="fa-IR" sz="3800" b="1"/>
              <a:t>)</a:t>
            </a:r>
            <a:r>
              <a:rPr lang="fa-IR" altLang="fa-IR" sz="3800"/>
              <a:t> </a:t>
            </a:r>
            <a:endParaRPr lang="en-US" altLang="fa-IR" sz="3800"/>
          </a:p>
        </p:txBody>
      </p:sp>
      <p:sp>
        <p:nvSpPr>
          <p:cNvPr id="62467" name="Rectangle 3">
            <a:extLst>
              <a:ext uri="{FF2B5EF4-FFF2-40B4-BE49-F238E27FC236}">
                <a16:creationId xmlns:a16="http://schemas.microsoft.com/office/drawing/2014/main" id="{81F18FAE-09B1-4D32-BD81-C07A14798932}"/>
              </a:ext>
            </a:extLst>
          </p:cNvPr>
          <p:cNvSpPr>
            <a:spLocks noGrp="1" noChangeArrowheads="1"/>
          </p:cNvSpPr>
          <p:nvPr>
            <p:ph type="body" idx="1"/>
          </p:nvPr>
        </p:nvSpPr>
        <p:spPr/>
        <p:txBody>
          <a:bodyPr/>
          <a:lstStyle/>
          <a:p>
            <a:pPr eaLnBrk="1" hangingPunct="1">
              <a:lnSpc>
                <a:spcPct val="140000"/>
              </a:lnSpc>
              <a:buFont typeface="Wingdings" panose="05000000000000000000" pitchFamily="2" charset="2"/>
              <a:buNone/>
            </a:pPr>
            <a:r>
              <a:rPr lang="fa-IR" altLang="fa-IR" sz="2000" b="1">
                <a:cs typeface="Lotus" pitchFamily="2" charset="0"/>
              </a:rPr>
              <a:t>     اين اجكتور در مسير بخار ، خود يك والو موتوري و يك كنترل والو دارد كه بخار اين اجكتور از بخار هدر مشترك </a:t>
            </a:r>
            <a:r>
              <a:rPr lang="zu-ZA" altLang="fa-IR" sz="2000" b="1">
                <a:cs typeface="Lotus" pitchFamily="2" charset="0"/>
              </a:rPr>
              <a:t>HP </a:t>
            </a:r>
            <a:r>
              <a:rPr lang="fa-IR" altLang="fa-IR" sz="2000" b="1">
                <a:cs typeface="Lotus" pitchFamily="2" charset="0"/>
              </a:rPr>
              <a:t> بويلرها كه 53 الي 84 بار ودماي 513 درجه سانتيگراد ميباشد , گرفته شده كه توسط كنترل والو اجكتور به 17 بار شكسته مي شود و دماي 400 الي 430 درجه سانتيگراد رسانده ميشود و اين اجكتور خود داراي كندانسور اجكتور نيز ميباشد تا بخار عبوري از شيپوره ( نازل ) را تقطير كرده و به كندانسور برگرداند عمل كردن اين اجكتور هم همانند اجكتور كمكي است با اين تفاوت كه بخار اجكتور راه انداز به اتمسفر تخليه ميشود ولي بخار اجكتور اصلي تقطير شده به كندانسور بر گردانده مي شود كه اين اجكتور بعد از راه اندازي واحد و با خروج اجكتور كمكي مدار مي آيد تا زمانيكه واحد بخار در مدار است اين اجكتور هم در مدار باقي مي ماند تا هواي موجود در داخل كندانسور را به اتمسفر تخليه كند .</a:t>
            </a:r>
            <a:r>
              <a:rPr lang="fa-IR" altLang="fa-IR" sz="2000">
                <a:cs typeface="Lotus" pitchFamily="2" charset="0"/>
              </a:rPr>
              <a:t> </a:t>
            </a:r>
            <a:endParaRPr lang="en-US" altLang="fa-IR" sz="2000">
              <a:cs typeface="Lotus" pitchFamily="2" charset="0"/>
            </a:endParaRPr>
          </a:p>
        </p:txBody>
      </p:sp>
    </p:spTree>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1F2A278-16A5-4BC2-AC11-AC421289C5B5}"/>
              </a:ext>
            </a:extLst>
          </p:cNvPr>
          <p:cNvSpPr>
            <a:spLocks noGrp="1" noChangeArrowheads="1"/>
          </p:cNvSpPr>
          <p:nvPr>
            <p:ph type="title"/>
          </p:nvPr>
        </p:nvSpPr>
        <p:spPr/>
        <p:txBody>
          <a:bodyPr/>
          <a:lstStyle/>
          <a:p>
            <a:pPr eaLnBrk="1" hangingPunct="1"/>
            <a:r>
              <a:rPr lang="fa-IR" altLang="fa-IR" sz="3800" b="1">
                <a:cs typeface="Titr" pitchFamily="2" charset="0"/>
              </a:rPr>
              <a:t>بويلر</a:t>
            </a:r>
            <a:r>
              <a:rPr lang="zu-ZA" altLang="fa-IR" sz="3800" b="1">
                <a:cs typeface="Titr" pitchFamily="2" charset="0"/>
              </a:rPr>
              <a:t>HRSG </a:t>
            </a:r>
            <a:r>
              <a:rPr lang="fa-IR" altLang="fa-IR" sz="3800" b="1">
                <a:cs typeface="Titr" pitchFamily="2" charset="0"/>
              </a:rPr>
              <a:t>  (مولد بخار باز ياب حرارتي)</a:t>
            </a:r>
            <a:r>
              <a:rPr lang="fa-IR" altLang="fa-IR" sz="3800"/>
              <a:t> </a:t>
            </a:r>
            <a:endParaRPr lang="en-US" altLang="fa-IR" sz="3800"/>
          </a:p>
        </p:txBody>
      </p:sp>
      <p:sp>
        <p:nvSpPr>
          <p:cNvPr id="63491" name="Rectangle 3">
            <a:extLst>
              <a:ext uri="{FF2B5EF4-FFF2-40B4-BE49-F238E27FC236}">
                <a16:creationId xmlns:a16="http://schemas.microsoft.com/office/drawing/2014/main" id="{B91F77ED-9460-4E7B-88A7-C6E3ABED211F}"/>
              </a:ext>
            </a:extLst>
          </p:cNvPr>
          <p:cNvSpPr>
            <a:spLocks noGrp="1" noChangeArrowheads="1"/>
          </p:cNvSpPr>
          <p:nvPr>
            <p:ph type="body" idx="1"/>
          </p:nvPr>
        </p:nvSpPr>
        <p:spPr/>
        <p:txBody>
          <a:bodyPr/>
          <a:lstStyle/>
          <a:p>
            <a:pPr eaLnBrk="1" hangingPunct="1">
              <a:lnSpc>
                <a:spcPct val="90000"/>
              </a:lnSpc>
            </a:pPr>
            <a:r>
              <a:rPr lang="fa-IR" altLang="fa-IR" sz="2800" b="1">
                <a:cs typeface="Lotus" pitchFamily="2" charset="0"/>
              </a:rPr>
              <a:t>هدف : تأمين بخار با كيفيت مناسب شيميائي و ترموديناميكي جهت استفاده در توربين</a:t>
            </a:r>
            <a:r>
              <a:rPr lang="fa-IR" altLang="fa-IR" sz="2800">
                <a:cs typeface="Lotus" pitchFamily="2" charset="0"/>
              </a:rPr>
              <a:t> </a:t>
            </a:r>
          </a:p>
          <a:p>
            <a:pPr eaLnBrk="1" hangingPunct="1">
              <a:lnSpc>
                <a:spcPct val="90000"/>
              </a:lnSpc>
            </a:pPr>
            <a:r>
              <a:rPr lang="fa-IR" altLang="fa-IR" sz="2800" b="1">
                <a:cs typeface="Lotus" pitchFamily="2" charset="0"/>
              </a:rPr>
              <a:t>اجزاء و سيستم هاي بويلر :</a:t>
            </a:r>
          </a:p>
          <a:p>
            <a:pPr eaLnBrk="1" hangingPunct="1">
              <a:lnSpc>
                <a:spcPct val="90000"/>
              </a:lnSpc>
              <a:buFont typeface="Wingdings" panose="05000000000000000000" pitchFamily="2" charset="2"/>
              <a:buNone/>
            </a:pPr>
            <a:r>
              <a:rPr lang="fa-IR" altLang="fa-IR" sz="2800" b="1">
                <a:cs typeface="Lotus" pitchFamily="2" charset="0"/>
              </a:rPr>
              <a:t>   </a:t>
            </a:r>
            <a:r>
              <a:rPr lang="fa-IR" altLang="fa-IR" sz="2000" b="1">
                <a:cs typeface="Lotus" pitchFamily="2" charset="0"/>
              </a:rPr>
              <a:t>1 - سيستم </a:t>
            </a:r>
            <a:r>
              <a:rPr lang="zu-ZA" altLang="fa-IR" sz="2000" b="1">
                <a:cs typeface="Lotus" pitchFamily="2" charset="0"/>
              </a:rPr>
              <a:t>LP</a:t>
            </a:r>
            <a:r>
              <a:rPr lang="fa-IR" altLang="fa-IR" sz="2000" b="1">
                <a:cs typeface="Lotus" pitchFamily="2" charset="0"/>
              </a:rPr>
              <a:t>  (دياريتور)</a:t>
            </a:r>
          </a:p>
          <a:p>
            <a:pPr eaLnBrk="1" hangingPunct="1">
              <a:lnSpc>
                <a:spcPct val="90000"/>
              </a:lnSpc>
              <a:buFont typeface="Wingdings" panose="05000000000000000000" pitchFamily="2" charset="2"/>
              <a:buNone/>
            </a:pPr>
            <a:r>
              <a:rPr lang="fa-IR" altLang="fa-IR" sz="2000" b="1">
                <a:cs typeface="Lotus" pitchFamily="2" charset="0"/>
              </a:rPr>
              <a:t>    2 - سيستم </a:t>
            </a:r>
            <a:r>
              <a:rPr lang="zu-ZA" altLang="fa-IR" sz="2000" b="1">
                <a:cs typeface="Lotus" pitchFamily="2" charset="0"/>
              </a:rPr>
              <a:t>IP</a:t>
            </a:r>
            <a:r>
              <a:rPr lang="fa-IR" altLang="fa-IR" sz="2000" b="1">
                <a:cs typeface="Lotus" pitchFamily="2" charset="0"/>
              </a:rPr>
              <a:t> </a:t>
            </a:r>
          </a:p>
          <a:p>
            <a:pPr eaLnBrk="1" hangingPunct="1">
              <a:lnSpc>
                <a:spcPct val="90000"/>
              </a:lnSpc>
              <a:buFont typeface="Wingdings" panose="05000000000000000000" pitchFamily="2" charset="2"/>
              <a:buNone/>
            </a:pPr>
            <a:r>
              <a:rPr lang="fa-IR" altLang="fa-IR" sz="2000" b="1">
                <a:cs typeface="Lotus" pitchFamily="2" charset="0"/>
              </a:rPr>
              <a:t>    3 - سيستم </a:t>
            </a:r>
            <a:r>
              <a:rPr lang="zu-ZA" altLang="fa-IR" sz="2000" b="1">
                <a:cs typeface="Lotus" pitchFamily="2" charset="0"/>
              </a:rPr>
              <a:t>HP</a:t>
            </a:r>
            <a:r>
              <a:rPr lang="fa-IR" altLang="fa-IR" sz="2000" b="1">
                <a:cs typeface="Lotus" pitchFamily="2" charset="0"/>
              </a:rPr>
              <a:t> </a:t>
            </a:r>
          </a:p>
          <a:p>
            <a:pPr eaLnBrk="1" hangingPunct="1">
              <a:lnSpc>
                <a:spcPct val="90000"/>
              </a:lnSpc>
              <a:buFont typeface="Wingdings" panose="05000000000000000000" pitchFamily="2" charset="2"/>
              <a:buNone/>
            </a:pPr>
            <a:r>
              <a:rPr lang="fa-IR" altLang="fa-IR" sz="2000" b="1">
                <a:cs typeface="Lotus" pitchFamily="2" charset="0"/>
              </a:rPr>
              <a:t>    4 - سيستم تغذيه آب فيدواتر پمپ </a:t>
            </a:r>
            <a:r>
              <a:rPr lang="zu-ZA" altLang="fa-IR" sz="2000" b="1">
                <a:cs typeface="Lotus" pitchFamily="2" charset="0"/>
              </a:rPr>
              <a:t> Feed water System</a:t>
            </a:r>
            <a:endParaRPr lang="fa-IR" altLang="fa-IR" sz="2000" b="1">
              <a:cs typeface="Lotus" pitchFamily="2" charset="0"/>
            </a:endParaRPr>
          </a:p>
          <a:p>
            <a:pPr eaLnBrk="1" hangingPunct="1">
              <a:lnSpc>
                <a:spcPct val="90000"/>
              </a:lnSpc>
              <a:buFont typeface="Wingdings" panose="05000000000000000000" pitchFamily="2" charset="2"/>
              <a:buNone/>
            </a:pPr>
            <a:r>
              <a:rPr lang="fa-IR" altLang="fa-IR" sz="2000" b="1">
                <a:cs typeface="Lotus" pitchFamily="2" charset="0"/>
              </a:rPr>
              <a:t>    5 - سيستم هيدروليك دايورتور دمپر</a:t>
            </a:r>
          </a:p>
          <a:p>
            <a:pPr eaLnBrk="1" hangingPunct="1">
              <a:lnSpc>
                <a:spcPct val="90000"/>
              </a:lnSpc>
              <a:buFont typeface="Wingdings" panose="05000000000000000000" pitchFamily="2" charset="2"/>
              <a:buNone/>
            </a:pPr>
            <a:r>
              <a:rPr lang="fa-IR" altLang="fa-IR" sz="2000" b="1">
                <a:cs typeface="Lotus" pitchFamily="2" charset="0"/>
              </a:rPr>
              <a:t>    6 - سيستم كنترل دماي بخار سوپر هيت </a:t>
            </a:r>
            <a:r>
              <a:rPr lang="zu-ZA" altLang="fa-IR" sz="2000" b="1">
                <a:cs typeface="Lotus" pitchFamily="2" charset="0"/>
              </a:rPr>
              <a:t>HP </a:t>
            </a:r>
            <a:r>
              <a:rPr lang="fa-IR" altLang="fa-IR" sz="2000" b="1">
                <a:cs typeface="Lotus" pitchFamily="2" charset="0"/>
              </a:rPr>
              <a:t> </a:t>
            </a:r>
          </a:p>
          <a:p>
            <a:pPr eaLnBrk="1" hangingPunct="1">
              <a:lnSpc>
                <a:spcPct val="90000"/>
              </a:lnSpc>
              <a:buFont typeface="Wingdings" panose="05000000000000000000" pitchFamily="2" charset="2"/>
              <a:buNone/>
            </a:pPr>
            <a:r>
              <a:rPr lang="fa-IR" altLang="fa-IR" sz="2000" b="1">
                <a:cs typeface="Lotus" pitchFamily="2" charset="0"/>
              </a:rPr>
              <a:t>    7 - سيستم  </a:t>
            </a:r>
            <a:r>
              <a:rPr lang="zu-ZA" altLang="fa-IR" sz="2000" b="1">
                <a:cs typeface="Lotus" pitchFamily="2" charset="0"/>
              </a:rPr>
              <a:t>Blow  off </a:t>
            </a:r>
            <a:r>
              <a:rPr lang="fa-IR" altLang="fa-IR" sz="2000" b="1">
                <a:cs typeface="Lotus" pitchFamily="2" charset="0"/>
              </a:rPr>
              <a:t> و </a:t>
            </a:r>
            <a:r>
              <a:rPr lang="zu-ZA" altLang="fa-IR" sz="2000" b="1">
                <a:cs typeface="Lotus" pitchFamily="2" charset="0"/>
              </a:rPr>
              <a:t>Blowdown</a:t>
            </a:r>
            <a:r>
              <a:rPr lang="fa-IR" altLang="fa-IR" sz="2000" b="1">
                <a:cs typeface="Lotus" pitchFamily="2" charset="0"/>
              </a:rPr>
              <a:t> </a:t>
            </a:r>
          </a:p>
          <a:p>
            <a:pPr eaLnBrk="1" hangingPunct="1">
              <a:lnSpc>
                <a:spcPct val="90000"/>
              </a:lnSpc>
              <a:buFont typeface="Wingdings" panose="05000000000000000000" pitchFamily="2" charset="2"/>
              <a:buNone/>
            </a:pPr>
            <a:r>
              <a:rPr lang="fa-IR" altLang="fa-IR" sz="2000" b="1">
                <a:cs typeface="Lotus" pitchFamily="2" charset="0"/>
              </a:rPr>
              <a:t>    8 - سيستم خط راه اندازي (مسير</a:t>
            </a:r>
            <a:r>
              <a:rPr lang="zu-ZA" altLang="fa-IR" sz="2000" b="1">
                <a:cs typeface="Lotus" pitchFamily="2" charset="0"/>
              </a:rPr>
              <a:t>Start up </a:t>
            </a:r>
            <a:r>
              <a:rPr lang="fa-IR" altLang="fa-IR" sz="2000" b="1">
                <a:cs typeface="Lotus" pitchFamily="2" charset="0"/>
              </a:rPr>
              <a:t> ري سيركوله به فلاش تانك)</a:t>
            </a:r>
            <a:endParaRPr lang="en-US" altLang="fa-IR" sz="2000" b="1">
              <a:cs typeface="Lotus" pitchFamily="2" charset="0"/>
            </a:endParaRPr>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148E8DC-2697-4018-9FAA-3312E568F5EC}"/>
              </a:ext>
            </a:extLst>
          </p:cNvPr>
          <p:cNvSpPr>
            <a:spLocks noGrp="1" noChangeArrowheads="1"/>
          </p:cNvSpPr>
          <p:nvPr>
            <p:ph type="title"/>
          </p:nvPr>
        </p:nvSpPr>
        <p:spPr/>
        <p:txBody>
          <a:bodyPr/>
          <a:lstStyle/>
          <a:p>
            <a:pPr eaLnBrk="1" hangingPunct="1"/>
            <a:r>
              <a:rPr lang="fa-IR" altLang="fa-IR" b="1">
                <a:cs typeface="Titr" pitchFamily="2" charset="0"/>
              </a:rPr>
              <a:t>بويلر</a:t>
            </a:r>
            <a:r>
              <a:rPr lang="zu-ZA" altLang="fa-IR" b="1">
                <a:cs typeface="Titr" pitchFamily="2" charset="0"/>
              </a:rPr>
              <a:t>HRSG</a:t>
            </a:r>
          </a:p>
        </p:txBody>
      </p:sp>
      <p:pic>
        <p:nvPicPr>
          <p:cNvPr id="64515" name="Picture 4" descr="بویلر HRSG">
            <a:extLst>
              <a:ext uri="{FF2B5EF4-FFF2-40B4-BE49-F238E27FC236}">
                <a16:creationId xmlns:a16="http://schemas.microsoft.com/office/drawing/2014/main" id="{FD16DCD5-0C34-4FBC-816B-464049ED2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92003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220A2DC-D068-4CC0-9E6F-A10410745F4A}"/>
              </a:ext>
            </a:extLst>
          </p:cNvPr>
          <p:cNvSpPr>
            <a:spLocks noGrp="1" noChangeArrowheads="1"/>
          </p:cNvSpPr>
          <p:nvPr>
            <p:ph type="title"/>
          </p:nvPr>
        </p:nvSpPr>
        <p:spPr/>
        <p:txBody>
          <a:bodyPr/>
          <a:lstStyle/>
          <a:p>
            <a:pPr eaLnBrk="1" hangingPunct="1"/>
            <a:r>
              <a:rPr lang="fa-IR" altLang="fa-IR" b="1">
                <a:cs typeface="Titr" pitchFamily="2" charset="0"/>
              </a:rPr>
              <a:t>سيستم </a:t>
            </a:r>
            <a:r>
              <a:rPr lang="zu-ZA" altLang="fa-IR" b="1">
                <a:cs typeface="Titr" pitchFamily="2" charset="0"/>
              </a:rPr>
              <a:t>LP </a:t>
            </a:r>
            <a:r>
              <a:rPr lang="fa-IR" altLang="fa-IR" b="1">
                <a:cs typeface="Titr" pitchFamily="2" charset="0"/>
              </a:rPr>
              <a:t>  ( دياريتور )</a:t>
            </a:r>
            <a:r>
              <a:rPr lang="en-US" altLang="fa-IR"/>
              <a:t> </a:t>
            </a:r>
          </a:p>
        </p:txBody>
      </p:sp>
      <p:sp>
        <p:nvSpPr>
          <p:cNvPr id="65539" name="Rectangle 3">
            <a:extLst>
              <a:ext uri="{FF2B5EF4-FFF2-40B4-BE49-F238E27FC236}">
                <a16:creationId xmlns:a16="http://schemas.microsoft.com/office/drawing/2014/main" id="{8E3D12FF-404C-4089-9E0D-5AA3D703CD50}"/>
              </a:ext>
            </a:extLst>
          </p:cNvPr>
          <p:cNvSpPr>
            <a:spLocks noGrp="1" noChangeArrowheads="1"/>
          </p:cNvSpPr>
          <p:nvPr>
            <p:ph type="body" idx="1"/>
          </p:nvPr>
        </p:nvSpPr>
        <p:spPr/>
        <p:txBody>
          <a:bodyPr/>
          <a:lstStyle/>
          <a:p>
            <a:pPr eaLnBrk="1" hangingPunct="1">
              <a:lnSpc>
                <a:spcPct val="170000"/>
              </a:lnSpc>
            </a:pPr>
            <a:r>
              <a:rPr lang="fa-IR" altLang="fa-IR" b="1">
                <a:cs typeface="Titr" pitchFamily="2" charset="0"/>
              </a:rPr>
              <a:t>هدف </a:t>
            </a:r>
          </a:p>
          <a:p>
            <a:pPr eaLnBrk="1" hangingPunct="1">
              <a:lnSpc>
                <a:spcPct val="170000"/>
              </a:lnSpc>
              <a:buFont typeface="Wingdings" panose="05000000000000000000" pitchFamily="2" charset="2"/>
              <a:buNone/>
            </a:pPr>
            <a:r>
              <a:rPr lang="fa-IR" altLang="fa-IR" b="1">
                <a:cs typeface="Lotus" pitchFamily="2" charset="0"/>
              </a:rPr>
              <a:t>    1 - به منظور گاز زودائي آب در دماي اشباع </a:t>
            </a:r>
          </a:p>
          <a:p>
            <a:pPr eaLnBrk="1" hangingPunct="1">
              <a:lnSpc>
                <a:spcPct val="170000"/>
              </a:lnSpc>
              <a:buFont typeface="Wingdings" panose="05000000000000000000" pitchFamily="2" charset="2"/>
              <a:buNone/>
            </a:pPr>
            <a:r>
              <a:rPr lang="fa-IR" altLang="fa-IR" b="1">
                <a:cs typeface="Lotus" pitchFamily="2" charset="0"/>
              </a:rPr>
              <a:t>    2 - تأمين آب مورد نياز جهت پمپاژ به سيستم هاي </a:t>
            </a:r>
            <a:r>
              <a:rPr lang="zu-ZA" altLang="fa-IR" b="1">
                <a:cs typeface="Lotus" pitchFamily="2" charset="0"/>
              </a:rPr>
              <a:t> HP </a:t>
            </a:r>
            <a:r>
              <a:rPr lang="fa-IR" altLang="fa-IR" b="1">
                <a:cs typeface="Lotus" pitchFamily="2" charset="0"/>
              </a:rPr>
              <a:t> و </a:t>
            </a:r>
            <a:r>
              <a:rPr lang="zu-ZA" altLang="fa-IR" b="1">
                <a:cs typeface="Lotus" pitchFamily="2" charset="0"/>
              </a:rPr>
              <a:t> IP</a:t>
            </a:r>
            <a:r>
              <a:rPr lang="fa-IR" altLang="fa-IR">
                <a:cs typeface="Lotus" pitchFamily="2" charset="0"/>
              </a:rPr>
              <a:t> </a:t>
            </a:r>
            <a:endParaRPr lang="en-US" altLang="fa-IR">
              <a:cs typeface="Lotus" pitchFamily="2" charset="0"/>
            </a:endParaRPr>
          </a:p>
        </p:txBody>
      </p:sp>
    </p:spTree>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761E65F-DE0C-4AA6-ABF1-99DC6ED18438}"/>
              </a:ext>
            </a:extLst>
          </p:cNvPr>
          <p:cNvSpPr>
            <a:spLocks noGrp="1" noChangeArrowheads="1"/>
          </p:cNvSpPr>
          <p:nvPr>
            <p:ph type="title"/>
          </p:nvPr>
        </p:nvSpPr>
        <p:spPr/>
        <p:txBody>
          <a:bodyPr/>
          <a:lstStyle/>
          <a:p>
            <a:pPr eaLnBrk="1" hangingPunct="1"/>
            <a:r>
              <a:rPr lang="fa-IR" altLang="fa-IR" b="1">
                <a:cs typeface="Titr" pitchFamily="2" charset="0"/>
              </a:rPr>
              <a:t>اجزاء سيستم </a:t>
            </a:r>
            <a:r>
              <a:rPr lang="zu-ZA" altLang="fa-IR" b="1">
                <a:cs typeface="Titr" pitchFamily="2" charset="0"/>
              </a:rPr>
              <a:t>LP</a:t>
            </a:r>
          </a:p>
        </p:txBody>
      </p:sp>
      <p:sp>
        <p:nvSpPr>
          <p:cNvPr id="66563" name="Rectangle 3">
            <a:extLst>
              <a:ext uri="{FF2B5EF4-FFF2-40B4-BE49-F238E27FC236}">
                <a16:creationId xmlns:a16="http://schemas.microsoft.com/office/drawing/2014/main" id="{CD342CFC-FA57-4251-B90C-EF39333B9760}"/>
              </a:ext>
            </a:extLst>
          </p:cNvPr>
          <p:cNvSpPr>
            <a:spLocks noGrp="1" noChangeArrowheads="1"/>
          </p:cNvSpPr>
          <p:nvPr>
            <p:ph type="body" idx="1"/>
          </p:nvPr>
        </p:nvSpPr>
        <p:spPr/>
        <p:txBody>
          <a:bodyPr/>
          <a:lstStyle/>
          <a:p>
            <a:pPr marL="609600" indent="-609600" eaLnBrk="1" hangingPunct="1"/>
            <a:r>
              <a:rPr lang="fa-IR" altLang="fa-IR" sz="2000" b="1">
                <a:cs typeface="Lotus" pitchFamily="2" charset="0"/>
              </a:rPr>
              <a:t>تانك ذخيره آب ( </a:t>
            </a:r>
            <a:r>
              <a:rPr lang="zu-ZA" altLang="fa-IR" sz="2000" b="1">
                <a:cs typeface="Lotus" pitchFamily="2" charset="0"/>
              </a:rPr>
              <a:t>Deaerator tank</a:t>
            </a:r>
            <a:r>
              <a:rPr lang="fa-IR" altLang="fa-IR" sz="2000" b="1">
                <a:cs typeface="Lotus" pitchFamily="2" charset="0"/>
              </a:rPr>
              <a:t> )</a:t>
            </a:r>
          </a:p>
          <a:p>
            <a:pPr marL="609600" indent="-609600" eaLnBrk="1" hangingPunct="1"/>
            <a:r>
              <a:rPr lang="fa-IR" altLang="fa-IR" sz="2000" b="1">
                <a:cs typeface="Lotus" pitchFamily="2" charset="0"/>
              </a:rPr>
              <a:t>ديايتور يا گاز زودائي</a:t>
            </a:r>
          </a:p>
          <a:p>
            <a:pPr marL="609600" indent="-609600" eaLnBrk="1" hangingPunct="1"/>
            <a:r>
              <a:rPr lang="fa-IR" altLang="fa-IR" sz="2000" b="1">
                <a:cs typeface="Lotus" pitchFamily="2" charset="0"/>
              </a:rPr>
              <a:t>كنترل والو آب ورودي به دياريتور</a:t>
            </a:r>
          </a:p>
          <a:p>
            <a:pPr marL="609600" indent="-609600" eaLnBrk="1" hangingPunct="1"/>
            <a:r>
              <a:rPr lang="fa-IR" altLang="fa-IR" sz="2000" b="1">
                <a:cs typeface="Lotus" pitchFamily="2" charset="0"/>
              </a:rPr>
              <a:t>والو موتوري قبل از كنترل والو </a:t>
            </a:r>
          </a:p>
          <a:p>
            <a:pPr marL="609600" indent="-609600" eaLnBrk="1" hangingPunct="1"/>
            <a:r>
              <a:rPr lang="fa-IR" altLang="fa-IR" sz="2000" b="1">
                <a:cs typeface="Lotus" pitchFamily="2" charset="0"/>
              </a:rPr>
              <a:t>والو موتوري ونت </a:t>
            </a:r>
          </a:p>
          <a:p>
            <a:pPr marL="609600" indent="-609600" eaLnBrk="1" hangingPunct="1"/>
            <a:r>
              <a:rPr lang="fa-IR" altLang="fa-IR" sz="2000" b="1">
                <a:cs typeface="Lotus" pitchFamily="2" charset="0"/>
              </a:rPr>
              <a:t>هيتر آب تغذيه </a:t>
            </a:r>
            <a:r>
              <a:rPr lang="zu-ZA" altLang="fa-IR" sz="2000" b="1">
                <a:cs typeface="Lotus" pitchFamily="2" charset="0"/>
              </a:rPr>
              <a:t>Feed </a:t>
            </a:r>
            <a:r>
              <a:rPr lang="en-US" altLang="fa-IR" sz="2000" b="1">
                <a:cs typeface="Lotus" pitchFamily="2" charset="0"/>
              </a:rPr>
              <a:t>w</a:t>
            </a:r>
            <a:r>
              <a:rPr lang="zu-ZA" altLang="fa-IR" sz="2000" b="1">
                <a:cs typeface="Lotus" pitchFamily="2" charset="0"/>
              </a:rPr>
              <a:t>ater heater </a:t>
            </a:r>
            <a:endParaRPr lang="fa-IR" altLang="fa-IR" sz="2000" b="1">
              <a:cs typeface="Lotus" pitchFamily="2" charset="0"/>
            </a:endParaRPr>
          </a:p>
          <a:p>
            <a:pPr marL="609600" indent="-609600" eaLnBrk="1" hangingPunct="1"/>
            <a:r>
              <a:rPr lang="fa-IR" altLang="fa-IR" sz="2000" b="1">
                <a:cs typeface="Lotus" pitchFamily="2" charset="0"/>
              </a:rPr>
              <a:t>والو موتوري آب ورودي به هيتر</a:t>
            </a:r>
          </a:p>
          <a:p>
            <a:pPr marL="609600" indent="-609600" eaLnBrk="1" hangingPunct="1"/>
            <a:r>
              <a:rPr lang="fa-IR" altLang="fa-IR" sz="2000" b="1">
                <a:cs typeface="Lotus" pitchFamily="2" charset="0"/>
              </a:rPr>
              <a:t>والو موتوري باي پس هيتر</a:t>
            </a:r>
          </a:p>
          <a:p>
            <a:pPr marL="609600" indent="-609600" eaLnBrk="1" hangingPunct="1"/>
            <a:r>
              <a:rPr lang="fa-IR" altLang="fa-IR" sz="2000" b="1">
                <a:cs typeface="Lotus" pitchFamily="2" charset="0"/>
              </a:rPr>
              <a:t>كنترل والو </a:t>
            </a:r>
            <a:r>
              <a:rPr lang="zu-ZA" altLang="fa-IR" sz="2000" b="1">
                <a:cs typeface="Lotus" pitchFamily="2" charset="0"/>
              </a:rPr>
              <a:t>Pegging </a:t>
            </a:r>
            <a:r>
              <a:rPr lang="en-US" altLang="fa-IR" sz="2000" b="1">
                <a:cs typeface="Lotus" pitchFamily="2" charset="0"/>
              </a:rPr>
              <a:t>s</a:t>
            </a:r>
            <a:r>
              <a:rPr lang="zu-ZA" altLang="fa-IR" sz="2000" b="1">
                <a:cs typeface="Lotus" pitchFamily="2" charset="0"/>
              </a:rPr>
              <a:t>team</a:t>
            </a:r>
            <a:endParaRPr lang="fa-IR" altLang="fa-IR" sz="2000" b="1">
              <a:cs typeface="Lotus" pitchFamily="2" charset="0"/>
            </a:endParaRPr>
          </a:p>
          <a:p>
            <a:pPr marL="609600" indent="-609600" eaLnBrk="1" hangingPunct="1"/>
            <a:r>
              <a:rPr lang="fa-IR" altLang="fa-IR" sz="2000" b="1">
                <a:cs typeface="Lotus" pitchFamily="2" charset="0"/>
              </a:rPr>
              <a:t> والو موتوري بخار </a:t>
            </a:r>
            <a:r>
              <a:rPr lang="zu-ZA" altLang="fa-IR" sz="2000" b="1">
                <a:cs typeface="Lotus" pitchFamily="2" charset="0"/>
              </a:rPr>
              <a:t>Pegging</a:t>
            </a:r>
            <a:endParaRPr lang="fa-IR" altLang="fa-IR" sz="2000" b="1">
              <a:cs typeface="Lotus" pitchFamily="2" charset="0"/>
            </a:endParaRPr>
          </a:p>
          <a:p>
            <a:pPr marL="609600" indent="-609600" eaLnBrk="1" hangingPunct="1"/>
            <a:r>
              <a:rPr lang="fa-IR" altLang="fa-IR" sz="2000" b="1">
                <a:cs typeface="Lotus" pitchFamily="2" charset="0"/>
              </a:rPr>
              <a:t> اواپراتور </a:t>
            </a:r>
            <a:r>
              <a:rPr lang="en-US" altLang="fa-IR" sz="2000" b="1">
                <a:cs typeface="Lotus" pitchFamily="2" charset="0"/>
              </a:rPr>
              <a:t>Evaporator</a:t>
            </a:r>
          </a:p>
        </p:txBody>
      </p:sp>
    </p:spTree>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530BC5E-6BB1-4817-A443-21CD51D638B1}"/>
              </a:ext>
            </a:extLst>
          </p:cNvPr>
          <p:cNvSpPr>
            <a:spLocks noGrp="1" noChangeArrowheads="1"/>
          </p:cNvSpPr>
          <p:nvPr>
            <p:ph type="title"/>
          </p:nvPr>
        </p:nvSpPr>
        <p:spPr/>
        <p:txBody>
          <a:bodyPr/>
          <a:lstStyle/>
          <a:p>
            <a:pPr eaLnBrk="1" hangingPunct="1"/>
            <a:r>
              <a:rPr lang="fa-IR" altLang="fa-IR"/>
              <a:t> </a:t>
            </a:r>
            <a:r>
              <a:rPr lang="fa-IR" altLang="fa-IR" b="1">
                <a:cs typeface="Titr" pitchFamily="2" charset="0"/>
              </a:rPr>
              <a:t>نحوه گاز زدائي در دياريتور</a:t>
            </a:r>
            <a:endParaRPr lang="en-US" altLang="fa-IR" b="1">
              <a:cs typeface="Titr" pitchFamily="2" charset="0"/>
            </a:endParaRPr>
          </a:p>
        </p:txBody>
      </p:sp>
      <p:sp>
        <p:nvSpPr>
          <p:cNvPr id="67587" name="Rectangle 3">
            <a:extLst>
              <a:ext uri="{FF2B5EF4-FFF2-40B4-BE49-F238E27FC236}">
                <a16:creationId xmlns:a16="http://schemas.microsoft.com/office/drawing/2014/main" id="{56CC853B-07DB-46BF-A9EF-375EA8EAF59B}"/>
              </a:ext>
            </a:extLst>
          </p:cNvPr>
          <p:cNvSpPr>
            <a:spLocks noGrp="1" noChangeArrowheads="1"/>
          </p:cNvSpPr>
          <p:nvPr>
            <p:ph type="body" idx="1"/>
          </p:nvPr>
        </p:nvSpPr>
        <p:spPr/>
        <p:txBody>
          <a:bodyPr/>
          <a:lstStyle/>
          <a:p>
            <a:pPr eaLnBrk="1" hangingPunct="1">
              <a:lnSpc>
                <a:spcPct val="120000"/>
              </a:lnSpc>
              <a:buFont typeface="Wingdings" panose="05000000000000000000" pitchFamily="2" charset="2"/>
              <a:buNone/>
            </a:pPr>
            <a:r>
              <a:rPr lang="en-US" altLang="fa-IR">
                <a:cs typeface="Lotus" pitchFamily="2" charset="0"/>
              </a:rPr>
              <a:t>   </a:t>
            </a:r>
            <a:r>
              <a:rPr lang="ar-SA" altLang="fa-IR">
                <a:cs typeface="Lotus" pitchFamily="2" charset="0"/>
              </a:rPr>
              <a:t>آب تغذيه كه وارد دياريتور مي شود برروي سينيهاي واقع در داخل دياريتور ريخته مي شود</a:t>
            </a:r>
            <a:r>
              <a:rPr lang="en-US" altLang="fa-IR">
                <a:cs typeface="Lotus" pitchFamily="2" charset="0"/>
              </a:rPr>
              <a:t>  </a:t>
            </a:r>
            <a:r>
              <a:rPr lang="fa-IR" altLang="fa-IR">
                <a:cs typeface="Lotus" pitchFamily="2" charset="0"/>
              </a:rPr>
              <a:t>و </a:t>
            </a:r>
            <a:r>
              <a:rPr lang="ar-SA" altLang="fa-IR">
                <a:cs typeface="Lotus" pitchFamily="2" charset="0"/>
              </a:rPr>
              <a:t>در مخزن دياريتور كه در اثر برخورد بخار با آب باعث افزايش</a:t>
            </a:r>
            <a:r>
              <a:rPr lang="en-US" altLang="fa-IR">
                <a:cs typeface="Lotus" pitchFamily="2" charset="0"/>
              </a:rPr>
              <a:t> </a:t>
            </a:r>
            <a:r>
              <a:rPr lang="ar-SA" altLang="fa-IR">
                <a:cs typeface="Lotus" pitchFamily="2" charset="0"/>
              </a:rPr>
              <a:t>درجه حرارت </a:t>
            </a:r>
            <a:r>
              <a:rPr lang="fa-IR" altLang="fa-IR">
                <a:cs typeface="Lotus" pitchFamily="2" charset="0"/>
              </a:rPr>
              <a:t>آ</a:t>
            </a:r>
            <a:r>
              <a:rPr lang="ar-SA" altLang="fa-IR">
                <a:cs typeface="Lotus" pitchFamily="2" charset="0"/>
              </a:rPr>
              <a:t>ب گرديده وگازهاي موجود در آب از آب جدا شده و به اتمسفر ونت </a:t>
            </a:r>
            <a:r>
              <a:rPr lang="fa-IR" altLang="fa-IR">
                <a:cs typeface="Lotus" pitchFamily="2" charset="0"/>
              </a:rPr>
              <a:t>می </a:t>
            </a:r>
            <a:r>
              <a:rPr lang="ar-SA" altLang="fa-IR">
                <a:cs typeface="Lotus" pitchFamily="2" charset="0"/>
              </a:rPr>
              <a:t>گردد</a:t>
            </a:r>
            <a:r>
              <a:rPr lang="fa-IR" altLang="fa-IR">
                <a:cs typeface="Lotus" pitchFamily="2" charset="0"/>
              </a:rPr>
              <a:t>.</a:t>
            </a:r>
            <a:endParaRPr lang="en-US" altLang="fa-IR">
              <a:cs typeface="Lotus" pitchFamily="2" charset="0"/>
            </a:endParaRPr>
          </a:p>
        </p:txBody>
      </p:sp>
    </p:spTree>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993145D-ED02-40BE-881D-5E7DCA8A5E37}"/>
              </a:ext>
            </a:extLst>
          </p:cNvPr>
          <p:cNvSpPr>
            <a:spLocks noGrp="1" noChangeArrowheads="1"/>
          </p:cNvSpPr>
          <p:nvPr>
            <p:ph type="title"/>
          </p:nvPr>
        </p:nvSpPr>
        <p:spPr/>
        <p:txBody>
          <a:bodyPr/>
          <a:lstStyle/>
          <a:p>
            <a:pPr eaLnBrk="1" hangingPunct="1"/>
            <a:r>
              <a:rPr lang="ar-SA" altLang="fa-IR" b="1">
                <a:cs typeface="Titr" pitchFamily="2" charset="0"/>
              </a:rPr>
              <a:t>نحوه عمل كرد سيستم اواپراتور</a:t>
            </a:r>
            <a:endParaRPr lang="en-US" altLang="fa-IR">
              <a:cs typeface="Titr" pitchFamily="2" charset="0"/>
            </a:endParaRPr>
          </a:p>
        </p:txBody>
      </p:sp>
      <p:sp>
        <p:nvSpPr>
          <p:cNvPr id="68611" name="Rectangle 3">
            <a:extLst>
              <a:ext uri="{FF2B5EF4-FFF2-40B4-BE49-F238E27FC236}">
                <a16:creationId xmlns:a16="http://schemas.microsoft.com/office/drawing/2014/main" id="{BAA1E094-2BBF-401A-9CDC-6D55DF1D9337}"/>
              </a:ext>
            </a:extLst>
          </p:cNvPr>
          <p:cNvSpPr>
            <a:spLocks noGrp="1" noChangeArrowheads="1"/>
          </p:cNvSpPr>
          <p:nvPr>
            <p:ph type="body" idx="1"/>
          </p:nvPr>
        </p:nvSpPr>
        <p:spPr/>
        <p:txBody>
          <a:bodyPr/>
          <a:lstStyle/>
          <a:p>
            <a:pPr eaLnBrk="1" hangingPunct="1">
              <a:lnSpc>
                <a:spcPct val="125000"/>
              </a:lnSpc>
              <a:buFont typeface="Wingdings" panose="05000000000000000000" pitchFamily="2" charset="2"/>
              <a:buNone/>
            </a:pPr>
            <a:r>
              <a:rPr lang="fa-IR" altLang="fa-IR" sz="2000">
                <a:cs typeface="Lotus" pitchFamily="2" charset="0"/>
              </a:rPr>
              <a:t>      </a:t>
            </a:r>
            <a:r>
              <a:rPr lang="fa-IR" altLang="fa-IR" sz="2400">
                <a:cs typeface="Lotus" pitchFamily="2" charset="0"/>
              </a:rPr>
              <a:t>سيستم اواپراتور از دو عدد لوله </a:t>
            </a:r>
            <a:r>
              <a:rPr lang="en-US" altLang="fa-IR" sz="2400">
                <a:cs typeface="Lotus" pitchFamily="2" charset="0"/>
              </a:rPr>
              <a:t>DUWN COMER </a:t>
            </a:r>
            <a:r>
              <a:rPr lang="fa-IR" altLang="fa-IR" sz="2400">
                <a:cs typeface="Lotus" pitchFamily="2" charset="0"/>
              </a:rPr>
              <a:t> وتعدادی لوله های فين دار و هدر پائين تشکيل شده </a:t>
            </a:r>
            <a:r>
              <a:rPr lang="ar-SA" altLang="fa-IR" sz="2400">
                <a:cs typeface="Lotus" pitchFamily="2" charset="0"/>
              </a:rPr>
              <a:t>است كه آب مخزن دياريتور از طريق داون كامرها به پايين جريان يافته وارد هدر پايين ميشود واز هدر وارد</a:t>
            </a:r>
            <a:r>
              <a:rPr lang="fa-IR" altLang="fa-IR" sz="2400">
                <a:cs typeface="Lotus" pitchFamily="2" charset="0"/>
              </a:rPr>
              <a:t> </a:t>
            </a:r>
            <a:r>
              <a:rPr lang="ar-SA" altLang="fa-IR" sz="2400">
                <a:cs typeface="Lotus" pitchFamily="2" charset="0"/>
              </a:rPr>
              <a:t>لوله هاي فين دار </a:t>
            </a:r>
            <a:r>
              <a:rPr lang="fa-IR" altLang="fa-IR" sz="2400">
                <a:cs typeface="Lotus" pitchFamily="2" charset="0"/>
              </a:rPr>
              <a:t>می شود </a:t>
            </a:r>
            <a:r>
              <a:rPr lang="ar-SA" altLang="fa-IR" sz="2400">
                <a:cs typeface="Lotus" pitchFamily="2" charset="0"/>
              </a:rPr>
              <a:t>در نتيجه در اين دو مسير اختلاف دانسيته بوجود آمده در اثر اين اختلاف جريان آب به</a:t>
            </a:r>
            <a:r>
              <a:rPr lang="fa-IR" altLang="fa-IR" sz="2400">
                <a:cs typeface="Lotus" pitchFamily="2" charset="0"/>
              </a:rPr>
              <a:t> </a:t>
            </a:r>
            <a:r>
              <a:rPr lang="ar-SA" altLang="fa-IR" sz="2400">
                <a:cs typeface="Lotus" pitchFamily="2" charset="0"/>
              </a:rPr>
              <a:t>صورت طبيعي ميباشد در سيستم اواپراتور كه در اثر تبادل حرارت با گازهاي خروجي از توربين گاز بخار</a:t>
            </a:r>
            <a:r>
              <a:rPr lang="fa-IR" altLang="fa-IR" sz="2400">
                <a:cs typeface="Lotus" pitchFamily="2" charset="0"/>
              </a:rPr>
              <a:t> </a:t>
            </a:r>
            <a:r>
              <a:rPr lang="ar-SA" altLang="fa-IR" sz="2400">
                <a:cs typeface="Lotus" pitchFamily="2" charset="0"/>
              </a:rPr>
              <a:t>اشباع توليد شده جهت استفاده براي گاز زدائي آب تغذيه دياريتور مي باشد از مخزن دياريتور همچنين</a:t>
            </a:r>
            <a:r>
              <a:rPr lang="fa-IR" altLang="fa-IR" sz="2400">
                <a:cs typeface="Lotus" pitchFamily="2" charset="0"/>
              </a:rPr>
              <a:t> </a:t>
            </a:r>
            <a:r>
              <a:rPr lang="en-US" altLang="fa-IR" sz="2400">
                <a:cs typeface="Lotus" pitchFamily="2" charset="0"/>
              </a:rPr>
              <a:t>HP</a:t>
            </a:r>
            <a:r>
              <a:rPr lang="ar-SA" altLang="fa-IR" sz="2400">
                <a:cs typeface="Lotus" pitchFamily="2" charset="0"/>
              </a:rPr>
              <a:t>و</a:t>
            </a:r>
            <a:r>
              <a:rPr lang="en-US" altLang="fa-IR" sz="2400">
                <a:cs typeface="Lotus" pitchFamily="2" charset="0"/>
              </a:rPr>
              <a:t>IP </a:t>
            </a:r>
            <a:r>
              <a:rPr lang="ar-SA" altLang="fa-IR" sz="2400">
                <a:cs typeface="Lotus" pitchFamily="2" charset="0"/>
              </a:rPr>
              <a:t>كه تامين كننده آب سيستم هاي </a:t>
            </a:r>
            <a:r>
              <a:rPr lang="en-US" altLang="fa-IR" sz="2400">
                <a:cs typeface="Lotus" pitchFamily="2" charset="0"/>
              </a:rPr>
              <a:t>FEED WATER SYSTEAM </a:t>
            </a:r>
            <a:r>
              <a:rPr lang="ar-SA" altLang="fa-IR" sz="2400">
                <a:cs typeface="Lotus" pitchFamily="2" charset="0"/>
              </a:rPr>
              <a:t>مسيري براي تغذيه</a:t>
            </a:r>
            <a:r>
              <a:rPr lang="fa-IR" altLang="fa-IR" sz="2400">
                <a:cs typeface="Lotus" pitchFamily="2" charset="0"/>
              </a:rPr>
              <a:t> </a:t>
            </a:r>
            <a:r>
              <a:rPr lang="ar-SA" altLang="fa-IR" sz="2400">
                <a:cs typeface="Lotus" pitchFamily="2" charset="0"/>
              </a:rPr>
              <a:t>بويلر مي باشد گرفته شده است</a:t>
            </a:r>
            <a:r>
              <a:rPr lang="en-US" altLang="fa-IR">
                <a:cs typeface="Lotus" pitchFamily="2" charset="0"/>
              </a:rPr>
              <a:t> .</a:t>
            </a:r>
            <a:r>
              <a:rPr lang="ar-SA" altLang="fa-IR">
                <a:cs typeface="Lotus" pitchFamily="2" charset="0"/>
              </a:rPr>
              <a:t> </a:t>
            </a:r>
            <a:endParaRPr lang="en-US" altLang="fa-IR">
              <a:cs typeface="Lotus" pitchFamily="2" charset="0"/>
            </a:endParaRPr>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232321D-ED8A-402C-BA78-C866CC3C1110}"/>
              </a:ext>
            </a:extLst>
          </p:cNvPr>
          <p:cNvSpPr>
            <a:spLocks noGrp="1" noChangeArrowheads="1"/>
          </p:cNvSpPr>
          <p:nvPr>
            <p:ph type="title"/>
          </p:nvPr>
        </p:nvSpPr>
        <p:spPr/>
        <p:txBody>
          <a:bodyPr/>
          <a:lstStyle/>
          <a:p>
            <a:pPr eaLnBrk="1" hangingPunct="1"/>
            <a:r>
              <a:rPr lang="ar-SA" altLang="fa-IR" b="1">
                <a:cs typeface="Titr" pitchFamily="2" charset="0"/>
              </a:rPr>
              <a:t>سيتم آب تغذيه</a:t>
            </a:r>
            <a:r>
              <a:rPr lang="fa-IR" altLang="fa-IR" b="1"/>
              <a:t> </a:t>
            </a:r>
            <a:r>
              <a:rPr lang="en-US" altLang="fa-IR" b="1"/>
              <a:t>feed water system</a:t>
            </a:r>
            <a:r>
              <a:rPr lang="en-US" altLang="fa-IR"/>
              <a:t>  </a:t>
            </a:r>
          </a:p>
        </p:txBody>
      </p:sp>
      <p:sp>
        <p:nvSpPr>
          <p:cNvPr id="69635" name="Rectangle 3">
            <a:extLst>
              <a:ext uri="{FF2B5EF4-FFF2-40B4-BE49-F238E27FC236}">
                <a16:creationId xmlns:a16="http://schemas.microsoft.com/office/drawing/2014/main" id="{AD417A01-2A58-4D3E-8061-3EAC225F6D90}"/>
              </a:ext>
            </a:extLst>
          </p:cNvPr>
          <p:cNvSpPr>
            <a:spLocks noGrp="1" noChangeArrowheads="1"/>
          </p:cNvSpPr>
          <p:nvPr>
            <p:ph type="body" idx="1"/>
          </p:nvPr>
        </p:nvSpPr>
        <p:spPr/>
        <p:txBody>
          <a:bodyPr/>
          <a:lstStyle/>
          <a:p>
            <a:pPr eaLnBrk="1" hangingPunct="1">
              <a:lnSpc>
                <a:spcPct val="150000"/>
              </a:lnSpc>
            </a:pPr>
            <a:r>
              <a:rPr lang="ar-SA" altLang="fa-IR" b="1">
                <a:cs typeface="Titr" pitchFamily="2" charset="0"/>
              </a:rPr>
              <a:t>هدف </a:t>
            </a:r>
            <a:r>
              <a:rPr lang="en-US" altLang="fa-IR" b="1">
                <a:cs typeface="Titr" pitchFamily="2" charset="0"/>
              </a:rPr>
              <a:t>: </a:t>
            </a:r>
          </a:p>
          <a:p>
            <a:pPr eaLnBrk="1" hangingPunct="1">
              <a:lnSpc>
                <a:spcPct val="150000"/>
              </a:lnSpc>
              <a:buFont typeface="Wingdings" panose="05000000000000000000" pitchFamily="2" charset="2"/>
              <a:buNone/>
            </a:pPr>
            <a:r>
              <a:rPr lang="en-US" altLang="fa-IR">
                <a:cs typeface="Lotus" pitchFamily="2" charset="0"/>
              </a:rPr>
              <a:t>     </a:t>
            </a:r>
            <a:r>
              <a:rPr lang="ar-SA" altLang="fa-IR">
                <a:cs typeface="Lotus" pitchFamily="2" charset="0"/>
              </a:rPr>
              <a:t>١</a:t>
            </a:r>
            <a:r>
              <a:rPr lang="en-US" altLang="fa-IR">
                <a:cs typeface="Lotus" pitchFamily="2" charset="0"/>
              </a:rPr>
              <a:t>- </a:t>
            </a:r>
            <a:r>
              <a:rPr lang="fa-IR" altLang="fa-IR">
                <a:cs typeface="Lotus" pitchFamily="2" charset="0"/>
              </a:rPr>
              <a:t> </a:t>
            </a:r>
            <a:r>
              <a:rPr lang="ar-SA" altLang="fa-IR">
                <a:cs typeface="Lotus" pitchFamily="2" charset="0"/>
              </a:rPr>
              <a:t>تامين آب تغذيه جهت سيستم هاي</a:t>
            </a:r>
            <a:r>
              <a:rPr lang="fa-IR" altLang="fa-IR">
                <a:cs typeface="Lotus" pitchFamily="2" charset="0"/>
              </a:rPr>
              <a:t> </a:t>
            </a:r>
            <a:r>
              <a:rPr lang="en-US" altLang="fa-IR">
                <a:cs typeface="Lotus" pitchFamily="2" charset="0"/>
              </a:rPr>
              <a:t>HP</a:t>
            </a:r>
            <a:r>
              <a:rPr lang="ar-SA" altLang="fa-IR">
                <a:cs typeface="Lotus" pitchFamily="2" charset="0"/>
              </a:rPr>
              <a:t>و</a:t>
            </a:r>
            <a:r>
              <a:rPr lang="en-US" altLang="fa-IR">
                <a:cs typeface="Lotus" pitchFamily="2" charset="0"/>
              </a:rPr>
              <a:t>IP </a:t>
            </a:r>
          </a:p>
          <a:p>
            <a:pPr eaLnBrk="1" hangingPunct="1">
              <a:lnSpc>
                <a:spcPct val="150000"/>
              </a:lnSpc>
              <a:buFont typeface="Wingdings" panose="05000000000000000000" pitchFamily="2" charset="2"/>
              <a:buNone/>
            </a:pPr>
            <a:r>
              <a:rPr lang="en-US" altLang="fa-IR">
                <a:cs typeface="Lotus" pitchFamily="2" charset="0"/>
              </a:rPr>
              <a:t>     </a:t>
            </a:r>
            <a:r>
              <a:rPr lang="ar-SA" altLang="fa-IR">
                <a:cs typeface="Lotus" pitchFamily="2" charset="0"/>
              </a:rPr>
              <a:t>٢</a:t>
            </a:r>
            <a:r>
              <a:rPr lang="en-US" altLang="fa-IR">
                <a:cs typeface="Lotus" pitchFamily="2" charset="0"/>
              </a:rPr>
              <a:t> - </a:t>
            </a:r>
            <a:r>
              <a:rPr lang="ar-SA" altLang="fa-IR">
                <a:cs typeface="Lotus" pitchFamily="2" charset="0"/>
              </a:rPr>
              <a:t>تامين آب اسپري در سيستم كنترل دماي بخار سوپر هيت</a:t>
            </a:r>
            <a:r>
              <a:rPr lang="en-US" altLang="fa-IR">
                <a:cs typeface="Lotus" pitchFamily="2" charset="0"/>
              </a:rPr>
              <a:t> HP </a:t>
            </a:r>
          </a:p>
          <a:p>
            <a:pPr eaLnBrk="1" hangingPunct="1">
              <a:lnSpc>
                <a:spcPct val="150000"/>
              </a:lnSpc>
            </a:pPr>
            <a:endParaRPr lang="en-US" altLang="fa-IR">
              <a:cs typeface="Lotus" pitchFamily="2" charset="0"/>
            </a:endParaRPr>
          </a:p>
        </p:txBody>
      </p:sp>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C5B22BC-C47A-440D-90E1-DE7D2CD572F7}"/>
              </a:ext>
            </a:extLst>
          </p:cNvPr>
          <p:cNvSpPr>
            <a:spLocks noGrp="1" noChangeArrowheads="1"/>
          </p:cNvSpPr>
          <p:nvPr>
            <p:ph type="title"/>
          </p:nvPr>
        </p:nvSpPr>
        <p:spPr/>
        <p:txBody>
          <a:bodyPr/>
          <a:lstStyle/>
          <a:p>
            <a:pPr eaLnBrk="1" hangingPunct="1"/>
            <a:r>
              <a:rPr lang="ar-SA" altLang="fa-IR" b="1">
                <a:cs typeface="Titr" pitchFamily="2" charset="0"/>
              </a:rPr>
              <a:t>اجزاء سيستم</a:t>
            </a:r>
            <a:r>
              <a:rPr lang="ar-SA" altLang="fa-IR" b="1"/>
              <a:t> </a:t>
            </a:r>
            <a:r>
              <a:rPr lang="en-US" altLang="fa-IR" b="1"/>
              <a:t>Feed Water System</a:t>
            </a:r>
            <a:r>
              <a:rPr lang="en-US" altLang="fa-IR"/>
              <a:t> </a:t>
            </a:r>
          </a:p>
        </p:txBody>
      </p:sp>
      <p:sp>
        <p:nvSpPr>
          <p:cNvPr id="70659" name="Rectangle 3">
            <a:extLst>
              <a:ext uri="{FF2B5EF4-FFF2-40B4-BE49-F238E27FC236}">
                <a16:creationId xmlns:a16="http://schemas.microsoft.com/office/drawing/2014/main" id="{53F1D609-AAB3-48AB-8F4C-046D20DFFE0E}"/>
              </a:ext>
            </a:extLst>
          </p:cNvPr>
          <p:cNvSpPr>
            <a:spLocks noGrp="1" noChangeArrowheads="1"/>
          </p:cNvSpPr>
          <p:nvPr>
            <p:ph type="body" idx="1"/>
          </p:nvPr>
        </p:nvSpPr>
        <p:spPr/>
        <p:txBody>
          <a:bodyPr/>
          <a:lstStyle/>
          <a:p>
            <a:pPr eaLnBrk="1" hangingPunct="1"/>
            <a:r>
              <a:rPr lang="ar-SA" altLang="fa-IR" sz="2400">
                <a:cs typeface="Lotus" pitchFamily="2" charset="0"/>
              </a:rPr>
              <a:t>فيد پمپ</a:t>
            </a:r>
            <a:r>
              <a:rPr lang="en-US" altLang="fa-IR" sz="2400">
                <a:cs typeface="Lotus" pitchFamily="2" charset="0"/>
              </a:rPr>
              <a:t> </a:t>
            </a:r>
            <a:r>
              <a:rPr lang="fa-IR" altLang="fa-IR" sz="2400">
                <a:cs typeface="Lotus" pitchFamily="2" charset="0"/>
              </a:rPr>
              <a:t>  </a:t>
            </a:r>
            <a:r>
              <a:rPr lang="en-US" altLang="fa-IR" sz="2400">
                <a:cs typeface="Lotus" pitchFamily="2" charset="0"/>
              </a:rPr>
              <a:t>F.W.P</a:t>
            </a:r>
          </a:p>
          <a:p>
            <a:pPr eaLnBrk="1" hangingPunct="1"/>
            <a:r>
              <a:rPr lang="ar-SA" altLang="fa-IR" sz="2400">
                <a:cs typeface="Lotus" pitchFamily="2" charset="0"/>
              </a:rPr>
              <a:t>والوهاي موتوري در خروجي</a:t>
            </a:r>
            <a:r>
              <a:rPr lang="en-US" altLang="fa-IR" sz="2400">
                <a:cs typeface="Lotus" pitchFamily="2" charset="0"/>
              </a:rPr>
              <a:t> IP </a:t>
            </a:r>
            <a:r>
              <a:rPr lang="ar-SA" altLang="fa-IR" sz="2400">
                <a:cs typeface="Lotus" pitchFamily="2" charset="0"/>
              </a:rPr>
              <a:t>و </a:t>
            </a:r>
            <a:r>
              <a:rPr lang="en-US" altLang="fa-IR" sz="2400">
                <a:cs typeface="Lotus" pitchFamily="2" charset="0"/>
              </a:rPr>
              <a:t>HP </a:t>
            </a:r>
          </a:p>
          <a:p>
            <a:pPr eaLnBrk="1" hangingPunct="1"/>
            <a:r>
              <a:rPr lang="ar-SA" altLang="fa-IR" sz="2400">
                <a:cs typeface="Lotus" pitchFamily="2" charset="0"/>
              </a:rPr>
              <a:t>كنترل والوهاي مسير</a:t>
            </a:r>
            <a:r>
              <a:rPr lang="en-US" altLang="fa-IR" sz="2400">
                <a:cs typeface="Lotus" pitchFamily="2" charset="0"/>
              </a:rPr>
              <a:t> HP </a:t>
            </a:r>
            <a:r>
              <a:rPr lang="ar-SA" altLang="fa-IR" sz="2400">
                <a:cs typeface="Lotus" pitchFamily="2" charset="0"/>
              </a:rPr>
              <a:t>و</a:t>
            </a:r>
            <a:r>
              <a:rPr lang="en-US" altLang="fa-IR" sz="2400">
                <a:cs typeface="Lotus" pitchFamily="2" charset="0"/>
              </a:rPr>
              <a:t>IP </a:t>
            </a:r>
          </a:p>
          <a:p>
            <a:pPr eaLnBrk="1" hangingPunct="1"/>
            <a:r>
              <a:rPr lang="ar-SA" altLang="fa-IR" sz="2400">
                <a:cs typeface="Lotus" pitchFamily="2" charset="0"/>
              </a:rPr>
              <a:t>والو موتوري قبل از منترل والو</a:t>
            </a:r>
            <a:r>
              <a:rPr lang="en-US" altLang="fa-IR" sz="2400">
                <a:cs typeface="Lotus" pitchFamily="2" charset="0"/>
              </a:rPr>
              <a:t> HP</a:t>
            </a:r>
          </a:p>
          <a:p>
            <a:pPr eaLnBrk="1" hangingPunct="1"/>
            <a:r>
              <a:rPr lang="ar-SA" altLang="fa-IR" sz="2400">
                <a:cs typeface="Lotus" pitchFamily="2" charset="0"/>
              </a:rPr>
              <a:t>والو موتوري آب اسيري در كنترل دماي بخار سوپر هيت </a:t>
            </a:r>
            <a:r>
              <a:rPr lang="en-US" altLang="fa-IR" sz="2400">
                <a:cs typeface="Lotus" pitchFamily="2" charset="0"/>
              </a:rPr>
              <a:t>HP</a:t>
            </a:r>
            <a:endParaRPr lang="ar-SA" altLang="fa-IR" sz="2400">
              <a:cs typeface="Lotus" pitchFamily="2" charset="0"/>
            </a:endParaRPr>
          </a:p>
          <a:p>
            <a:pPr eaLnBrk="1" hangingPunct="1"/>
            <a:r>
              <a:rPr lang="ar-SA" altLang="fa-IR" sz="2400">
                <a:cs typeface="Lotus" pitchFamily="2" charset="0"/>
              </a:rPr>
              <a:t>سيستم روغنكاري</a:t>
            </a:r>
          </a:p>
          <a:p>
            <a:pPr eaLnBrk="1" hangingPunct="1"/>
            <a:r>
              <a:rPr lang="ar-SA" altLang="fa-IR" sz="2400">
                <a:cs typeface="Lotus" pitchFamily="2" charset="0"/>
              </a:rPr>
              <a:t>سيستم آب سيل</a:t>
            </a:r>
          </a:p>
          <a:p>
            <a:pPr eaLnBrk="1" hangingPunct="1"/>
            <a:r>
              <a:rPr lang="ar-SA" altLang="fa-IR" sz="2400">
                <a:cs typeface="Lotus" pitchFamily="2" charset="0"/>
              </a:rPr>
              <a:t>سيستم بال</a:t>
            </a:r>
            <a:r>
              <a:rPr lang="fa-IR" altLang="fa-IR" sz="2400">
                <a:cs typeface="Lotus" pitchFamily="2" charset="0"/>
              </a:rPr>
              <a:t>ان</a:t>
            </a:r>
            <a:r>
              <a:rPr lang="ar-SA" altLang="fa-IR" sz="2400">
                <a:cs typeface="Lotus" pitchFamily="2" charset="0"/>
              </a:rPr>
              <a:t>سينگ</a:t>
            </a:r>
          </a:p>
          <a:p>
            <a:pPr eaLnBrk="1" hangingPunct="1"/>
            <a:r>
              <a:rPr lang="ar-SA" altLang="fa-IR" sz="2400">
                <a:cs typeface="Lotus" pitchFamily="2" charset="0"/>
              </a:rPr>
              <a:t>سيستم منيمم فلو</a:t>
            </a:r>
          </a:p>
          <a:p>
            <a:pPr eaLnBrk="1" hangingPunct="1"/>
            <a:r>
              <a:rPr lang="ar-SA" altLang="fa-IR" sz="2400">
                <a:cs typeface="Lotus" pitchFamily="2" charset="0"/>
              </a:rPr>
              <a:t>والو دستي ورودي پمپ</a:t>
            </a:r>
            <a:endParaRPr lang="en-US" altLang="fa-IR" sz="2400">
              <a:cs typeface="Lotus" pitchFamily="2" charset="0"/>
            </a:endParaRP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AutoShape 2">
            <a:extLst>
              <a:ext uri="{FF2B5EF4-FFF2-40B4-BE49-F238E27FC236}">
                <a16:creationId xmlns:a16="http://schemas.microsoft.com/office/drawing/2014/main" id="{59D4A2D8-5FC8-4716-B860-0A74F09FB83F}"/>
              </a:ext>
            </a:extLst>
          </p:cNvPr>
          <p:cNvSpPr>
            <a:spLocks noGrp="1" noChangeArrowheads="1"/>
          </p:cNvSpPr>
          <p:nvPr>
            <p:ph type="title" idx="4294967295"/>
          </p:nvPr>
        </p:nvSpPr>
        <p:spPr>
          <a:xfrm>
            <a:off x="900113" y="260350"/>
            <a:ext cx="7050087" cy="719138"/>
          </a:xfrm>
        </p:spPr>
        <p:txBody>
          <a:bodyPr anchor="t"/>
          <a:lstStyle/>
          <a:p>
            <a:pPr algn="ctr" eaLnBrk="1" hangingPunct="1"/>
            <a:r>
              <a:rPr lang="fa-IR" altLang="fa-IR" sz="4600"/>
              <a:t>  </a:t>
            </a:r>
            <a:r>
              <a:rPr lang="ar-SA" altLang="fa-IR" sz="2800">
                <a:cs typeface="Titr" pitchFamily="2" charset="0"/>
              </a:rPr>
              <a:t>اجزاي اصلي واحد هاي گازي نيروگاه سيكل تركيبي</a:t>
            </a:r>
            <a:r>
              <a:rPr lang="en-US" altLang="fa-IR"/>
              <a:t> </a:t>
            </a:r>
          </a:p>
        </p:txBody>
      </p:sp>
      <p:sp>
        <p:nvSpPr>
          <p:cNvPr id="8196" name="Rectangle 3">
            <a:extLst>
              <a:ext uri="{FF2B5EF4-FFF2-40B4-BE49-F238E27FC236}">
                <a16:creationId xmlns:a16="http://schemas.microsoft.com/office/drawing/2014/main" id="{26CF3AB1-C65E-4009-BE63-F8460F764245}"/>
              </a:ext>
            </a:extLst>
          </p:cNvPr>
          <p:cNvSpPr>
            <a:spLocks noGrp="1" noChangeArrowheads="1"/>
          </p:cNvSpPr>
          <p:nvPr>
            <p:ph type="body" idx="4294967295"/>
          </p:nvPr>
        </p:nvSpPr>
        <p:spPr>
          <a:xfrm flipH="1">
            <a:off x="468313" y="2133600"/>
            <a:ext cx="8101012" cy="4175125"/>
          </a:xfrm>
        </p:spPr>
        <p:txBody>
          <a:bodyPr/>
          <a:lstStyle/>
          <a:p>
            <a:pPr marL="1168400" lvl="1" indent="-711200" eaLnBrk="1" hangingPunct="1">
              <a:buFont typeface="Wingdings" panose="05000000000000000000" pitchFamily="2" charset="2"/>
              <a:buChar char="Ø"/>
            </a:pPr>
            <a:r>
              <a:rPr lang="ar-SA" altLang="fa-IR" sz="3200" b="1">
                <a:cs typeface="Titr" pitchFamily="2" charset="0"/>
              </a:rPr>
              <a:t>كمپرسور</a:t>
            </a:r>
            <a:r>
              <a:rPr lang="en-US" altLang="fa-IR" sz="3200">
                <a:cs typeface="Titr" pitchFamily="2" charset="0"/>
              </a:rPr>
              <a:t> </a:t>
            </a:r>
            <a:endParaRPr lang="en-US" altLang="fa-IR" sz="3200" b="1">
              <a:cs typeface="Titr" pitchFamily="2" charset="0"/>
            </a:endParaRPr>
          </a:p>
          <a:p>
            <a:pPr marL="1168400" lvl="1" indent="-711200" eaLnBrk="1" hangingPunct="1">
              <a:buFont typeface="Wingdings" panose="05000000000000000000" pitchFamily="2" charset="2"/>
              <a:buChar char="Ø"/>
            </a:pPr>
            <a:r>
              <a:rPr lang="fa-IR" altLang="fa-IR" sz="3200" b="1">
                <a:cs typeface="Titr" pitchFamily="2" charset="0"/>
              </a:rPr>
              <a:t>محفظه احتراق</a:t>
            </a:r>
          </a:p>
          <a:p>
            <a:pPr marL="1168400" lvl="1" indent="-711200" eaLnBrk="1" hangingPunct="1">
              <a:buFont typeface="Wingdings" panose="05000000000000000000" pitchFamily="2" charset="2"/>
              <a:buChar char="Ø"/>
            </a:pPr>
            <a:r>
              <a:rPr lang="fa-IR" altLang="fa-IR" sz="3200" b="1">
                <a:cs typeface="Titr" pitchFamily="2" charset="0"/>
              </a:rPr>
              <a:t>توربين</a:t>
            </a:r>
          </a:p>
          <a:p>
            <a:pPr marL="1168400" lvl="1" indent="-711200" eaLnBrk="1" hangingPunct="1">
              <a:buFont typeface="Wingdings" panose="05000000000000000000" pitchFamily="2" charset="2"/>
              <a:buChar char="Ø"/>
            </a:pPr>
            <a:r>
              <a:rPr lang="fa-IR" altLang="fa-IR" sz="3200" b="1">
                <a:cs typeface="Titr" pitchFamily="2" charset="0"/>
              </a:rPr>
              <a:t>ژنراتور</a:t>
            </a:r>
          </a:p>
          <a:p>
            <a:pPr marL="1168400" lvl="1" indent="-711200" eaLnBrk="1" hangingPunct="1">
              <a:buFont typeface="Arial Unicode MS" panose="020B0604020202020204" pitchFamily="34" charset="-128"/>
              <a:buNone/>
            </a:pPr>
            <a:endParaRPr lang="en-US" altLang="fa-IR" sz="3600"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898" decel="100000" fill="hold"/>
                                        <p:tgtEl>
                                          <p:spTgt spid="819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6">
                                            <p:txEl>
                                              <p:pRg st="0" end="0"/>
                                            </p:txEl>
                                          </p:spTgt>
                                        </p:tgtEl>
                                        <p:attrNameLst>
                                          <p:attrName>style.visibility</p:attrName>
                                        </p:attrNameLst>
                                      </p:cBhvr>
                                      <p:to>
                                        <p:strVal val="visible"/>
                                      </p:to>
                                    </p:set>
                                    <p:animEffect transition="in" filter="fade">
                                      <p:cBhvr>
                                        <p:cTn id="15" dur="1000"/>
                                        <p:tgtEl>
                                          <p:spTgt spid="8196">
                                            <p:txEl>
                                              <p:pRg st="0" end="0"/>
                                            </p:txEl>
                                          </p:spTgt>
                                        </p:tgtEl>
                                      </p:cBhvr>
                                    </p:animEffect>
                                    <p:anim calcmode="lin" valueType="num">
                                      <p:cBhvr>
                                        <p:cTn id="16" dur="1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8196">
                                            <p:txEl>
                                              <p:pRg st="1" end="1"/>
                                            </p:txEl>
                                          </p:spTgt>
                                        </p:tgtEl>
                                        <p:attrNameLst>
                                          <p:attrName>style.visibility</p:attrName>
                                        </p:attrNameLst>
                                      </p:cBhvr>
                                      <p:to>
                                        <p:strVal val="visible"/>
                                      </p:to>
                                    </p:set>
                                    <p:animEffect transition="in" filter="fade">
                                      <p:cBhvr>
                                        <p:cTn id="21" dur="1000"/>
                                        <p:tgtEl>
                                          <p:spTgt spid="8196">
                                            <p:txEl>
                                              <p:pRg st="1" end="1"/>
                                            </p:txEl>
                                          </p:spTgt>
                                        </p:tgtEl>
                                      </p:cBhvr>
                                    </p:animEffect>
                                    <p:anim calcmode="lin" valueType="num">
                                      <p:cBhvr>
                                        <p:cTn id="22" dur="1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819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819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8196">
                                            <p:txEl>
                                              <p:pRg st="2" end="2"/>
                                            </p:txEl>
                                          </p:spTgt>
                                        </p:tgtEl>
                                        <p:attrNameLst>
                                          <p:attrName>style.visibility</p:attrName>
                                        </p:attrNameLst>
                                      </p:cBhvr>
                                      <p:to>
                                        <p:strVal val="visible"/>
                                      </p:to>
                                    </p:set>
                                    <p:animEffect transition="in" filter="fade">
                                      <p:cBhvr>
                                        <p:cTn id="27" dur="1000"/>
                                        <p:tgtEl>
                                          <p:spTgt spid="8196">
                                            <p:txEl>
                                              <p:pRg st="2" end="2"/>
                                            </p:txEl>
                                          </p:spTgt>
                                        </p:tgtEl>
                                      </p:cBhvr>
                                    </p:animEffect>
                                    <p:anim calcmode="lin" valueType="num">
                                      <p:cBhvr>
                                        <p:cTn id="28" dur="1000" fill="hold"/>
                                        <p:tgtEl>
                                          <p:spTgt spid="8196">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819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819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8196">
                                            <p:txEl>
                                              <p:pRg st="3" end="3"/>
                                            </p:txEl>
                                          </p:spTgt>
                                        </p:tgtEl>
                                        <p:attrNameLst>
                                          <p:attrName>style.visibility</p:attrName>
                                        </p:attrNameLst>
                                      </p:cBhvr>
                                      <p:to>
                                        <p:strVal val="visible"/>
                                      </p:to>
                                    </p:set>
                                    <p:animEffect transition="in" filter="fade">
                                      <p:cBhvr>
                                        <p:cTn id="33" dur="1000"/>
                                        <p:tgtEl>
                                          <p:spTgt spid="8196">
                                            <p:txEl>
                                              <p:pRg st="3" end="3"/>
                                            </p:txEl>
                                          </p:spTgt>
                                        </p:tgtEl>
                                      </p:cBhvr>
                                    </p:animEffect>
                                    <p:anim calcmode="lin" valueType="num">
                                      <p:cBhvr>
                                        <p:cTn id="34" dur="1000" fill="hold"/>
                                        <p:tgtEl>
                                          <p:spTgt spid="8196">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8196">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819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7FFE7F3-590F-410D-B601-09C8F9759CE4}"/>
              </a:ext>
            </a:extLst>
          </p:cNvPr>
          <p:cNvSpPr>
            <a:spLocks noGrp="1" noChangeArrowheads="1"/>
          </p:cNvSpPr>
          <p:nvPr>
            <p:ph type="title"/>
          </p:nvPr>
        </p:nvSpPr>
        <p:spPr/>
        <p:txBody>
          <a:bodyPr/>
          <a:lstStyle/>
          <a:p>
            <a:pPr eaLnBrk="1" hangingPunct="1"/>
            <a:r>
              <a:rPr lang="ar-SA" altLang="fa-IR" b="1">
                <a:cs typeface="Titr" pitchFamily="2" charset="0"/>
              </a:rPr>
              <a:t>سيستم روغنكاري فيد پمپ</a:t>
            </a:r>
            <a:r>
              <a:rPr lang="en-US" altLang="fa-IR"/>
              <a:t> FWP</a:t>
            </a:r>
          </a:p>
        </p:txBody>
      </p:sp>
      <p:sp>
        <p:nvSpPr>
          <p:cNvPr id="71683" name="Rectangle 3">
            <a:extLst>
              <a:ext uri="{FF2B5EF4-FFF2-40B4-BE49-F238E27FC236}">
                <a16:creationId xmlns:a16="http://schemas.microsoft.com/office/drawing/2014/main" id="{E583CD48-8A0B-46DB-94B1-84F03C67932F}"/>
              </a:ext>
            </a:extLst>
          </p:cNvPr>
          <p:cNvSpPr>
            <a:spLocks noGrp="1" noChangeArrowheads="1"/>
          </p:cNvSpPr>
          <p:nvPr>
            <p:ph type="body" idx="1"/>
          </p:nvPr>
        </p:nvSpPr>
        <p:spPr/>
        <p:txBody>
          <a:bodyPr/>
          <a:lstStyle/>
          <a:p>
            <a:pPr eaLnBrk="1" hangingPunct="1"/>
            <a:r>
              <a:rPr lang="fa-IR" altLang="fa-IR" sz="2400" b="1">
                <a:cs typeface="Lotus" pitchFamily="2" charset="0"/>
              </a:rPr>
              <a:t>سيستم روغنکاری </a:t>
            </a:r>
          </a:p>
          <a:p>
            <a:pPr eaLnBrk="1" hangingPunct="1">
              <a:buFont typeface="Wingdings" panose="05000000000000000000" pitchFamily="2" charset="2"/>
              <a:buNone/>
            </a:pPr>
            <a:r>
              <a:rPr lang="fa-IR" altLang="fa-IR" sz="2400" b="1">
                <a:cs typeface="Lotus" pitchFamily="2" charset="0"/>
              </a:rPr>
              <a:t>   الف ) </a:t>
            </a:r>
            <a:r>
              <a:rPr lang="ar-SA" altLang="fa-IR" sz="2400" b="1">
                <a:cs typeface="Lotus" pitchFamily="2" charset="0"/>
              </a:rPr>
              <a:t>هدف </a:t>
            </a:r>
            <a:r>
              <a:rPr lang="fa-IR" altLang="fa-IR" sz="2400">
                <a:cs typeface="Lotus" pitchFamily="2" charset="0"/>
              </a:rPr>
              <a:t>: </a:t>
            </a:r>
            <a:r>
              <a:rPr lang="en-US" altLang="fa-IR" sz="2400">
                <a:cs typeface="Lotus" pitchFamily="2" charset="0"/>
              </a:rPr>
              <a:t> </a:t>
            </a:r>
            <a:r>
              <a:rPr lang="ar-SA" altLang="fa-IR" sz="2400">
                <a:cs typeface="Lotus" pitchFamily="2" charset="0"/>
              </a:rPr>
              <a:t>روانكاري ياتاقانهاي پمپ و خنك كاري ياتاقانهاي پمپ</a:t>
            </a:r>
            <a:endParaRPr lang="ar-SA" altLang="fa-IR" sz="2400" b="1">
              <a:cs typeface="Lotus" pitchFamily="2" charset="0"/>
            </a:endParaRPr>
          </a:p>
          <a:p>
            <a:pPr eaLnBrk="1" hangingPunct="1">
              <a:buFont typeface="Wingdings" panose="05000000000000000000" pitchFamily="2" charset="2"/>
              <a:buNone/>
            </a:pPr>
            <a:r>
              <a:rPr lang="fa-IR" altLang="fa-IR" sz="2400" b="1">
                <a:cs typeface="Lotus" pitchFamily="2" charset="0"/>
              </a:rPr>
              <a:t>   ب   ) </a:t>
            </a:r>
            <a:r>
              <a:rPr lang="ar-SA" altLang="fa-IR" sz="2400" b="1">
                <a:cs typeface="Lotus" pitchFamily="2" charset="0"/>
              </a:rPr>
              <a:t>اجزاء</a:t>
            </a:r>
            <a:r>
              <a:rPr lang="fa-IR" altLang="fa-IR" sz="2400" b="1">
                <a:cs typeface="Lotus" pitchFamily="2" charset="0"/>
              </a:rPr>
              <a:t> :</a:t>
            </a:r>
            <a:r>
              <a:rPr lang="en-US" altLang="fa-IR" sz="2400">
                <a:cs typeface="Lotus" pitchFamily="2" charset="0"/>
              </a:rPr>
              <a:t> </a:t>
            </a:r>
            <a:r>
              <a:rPr lang="ar-SA" altLang="fa-IR" sz="2400">
                <a:cs typeface="Lotus" pitchFamily="2" charset="0"/>
              </a:rPr>
              <a:t>١</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تافك روغن</a:t>
            </a:r>
            <a:r>
              <a:rPr lang="en-US" altLang="fa-IR" sz="2400">
                <a:cs typeface="Lotus" pitchFamily="2" charset="0"/>
              </a:rPr>
              <a:t>                </a:t>
            </a:r>
            <a:r>
              <a:rPr lang="ar-SA" altLang="fa-IR" sz="2400">
                <a:cs typeface="Lotus" pitchFamily="2" charset="0"/>
              </a:rPr>
              <a:t>٢</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پمپ كمكي روغن</a:t>
            </a:r>
          </a:p>
          <a:p>
            <a:pPr eaLnBrk="1" hangingPunct="1">
              <a:buFont typeface="Wingdings" panose="05000000000000000000" pitchFamily="2" charset="2"/>
              <a:buNone/>
            </a:pPr>
            <a:r>
              <a:rPr lang="en-US" altLang="fa-IR" sz="2400">
                <a:cs typeface="Lotus" pitchFamily="2" charset="0"/>
              </a:rPr>
              <a:t>                    </a:t>
            </a:r>
            <a:r>
              <a:rPr lang="ar-SA" altLang="fa-IR" sz="2400">
                <a:cs typeface="Lotus" pitchFamily="2" charset="0"/>
              </a:rPr>
              <a:t>٣</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پمپ اصلي روغن</a:t>
            </a:r>
            <a:r>
              <a:rPr lang="en-US" altLang="fa-IR" sz="2400">
                <a:cs typeface="Lotus" pitchFamily="2" charset="0"/>
              </a:rPr>
              <a:t>          </a:t>
            </a:r>
            <a:r>
              <a:rPr lang="ar-SA" altLang="fa-IR" sz="2400">
                <a:cs typeface="Lotus" pitchFamily="2" charset="0"/>
              </a:rPr>
              <a:t>٤</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كولر روغن</a:t>
            </a:r>
          </a:p>
          <a:p>
            <a:pPr eaLnBrk="1" hangingPunct="1">
              <a:buFont typeface="Wingdings" panose="05000000000000000000" pitchFamily="2" charset="2"/>
              <a:buNone/>
            </a:pPr>
            <a:r>
              <a:rPr lang="en-US" altLang="fa-IR" sz="2400">
                <a:cs typeface="Lotus" pitchFamily="2" charset="0"/>
              </a:rPr>
              <a:t>                    </a:t>
            </a:r>
            <a:r>
              <a:rPr lang="ar-SA" altLang="fa-IR" sz="2400">
                <a:cs typeface="Lotus" pitchFamily="2" charset="0"/>
              </a:rPr>
              <a:t>٥</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فيلتر روغن</a:t>
            </a:r>
            <a:endParaRPr lang="en-US" altLang="fa-IR" sz="2400">
              <a:cs typeface="Lotus" pitchFamily="2" charset="0"/>
            </a:endParaRPr>
          </a:p>
          <a:p>
            <a:pPr eaLnBrk="1" hangingPunct="1"/>
            <a:r>
              <a:rPr lang="ar-SA" altLang="fa-IR" sz="2800" b="1">
                <a:cs typeface="Lotus" pitchFamily="2" charset="0"/>
              </a:rPr>
              <a:t>سيستم آب سيل</a:t>
            </a:r>
            <a:endParaRPr lang="en-US" altLang="fa-IR" sz="2800" b="1">
              <a:cs typeface="Lotus" pitchFamily="2" charset="0"/>
            </a:endParaRPr>
          </a:p>
          <a:p>
            <a:pPr eaLnBrk="1" hangingPunct="1">
              <a:buFont typeface="Wingdings" panose="05000000000000000000" pitchFamily="2" charset="2"/>
              <a:buNone/>
            </a:pPr>
            <a:r>
              <a:rPr lang="fa-IR" altLang="fa-IR" sz="2800" b="1">
                <a:cs typeface="Lotus" pitchFamily="2" charset="0"/>
              </a:rPr>
              <a:t>    الف ) </a:t>
            </a:r>
            <a:r>
              <a:rPr lang="ar-SA" altLang="fa-IR" sz="2800" b="1">
                <a:cs typeface="Lotus" pitchFamily="2" charset="0"/>
              </a:rPr>
              <a:t>هدف</a:t>
            </a:r>
            <a:r>
              <a:rPr lang="fa-IR" altLang="fa-IR" sz="2800" b="1">
                <a:cs typeface="Lotus" pitchFamily="2" charset="0"/>
              </a:rPr>
              <a:t>  </a:t>
            </a:r>
            <a:r>
              <a:rPr lang="en-US" altLang="fa-IR" sz="2800" b="1">
                <a:cs typeface="Lotus" pitchFamily="2" charset="0"/>
              </a:rPr>
              <a:t>: </a:t>
            </a:r>
            <a:r>
              <a:rPr lang="fa-IR" altLang="fa-IR" sz="2800" b="1">
                <a:cs typeface="Lotus" pitchFamily="2" charset="0"/>
              </a:rPr>
              <a:t> </a:t>
            </a:r>
            <a:r>
              <a:rPr lang="ar-SA" altLang="fa-IR" sz="2400">
                <a:cs typeface="Lotus" pitchFamily="2" charset="0"/>
              </a:rPr>
              <a:t>خنك كاري مكانيكي سيل فيد پمپ</a:t>
            </a:r>
          </a:p>
          <a:p>
            <a:pPr eaLnBrk="1" hangingPunct="1">
              <a:buFont typeface="Wingdings" panose="05000000000000000000" pitchFamily="2" charset="2"/>
              <a:buNone/>
            </a:pPr>
            <a:r>
              <a:rPr lang="fa-IR" altLang="fa-IR" sz="2800" b="1">
                <a:cs typeface="Lotus" pitchFamily="2" charset="0"/>
              </a:rPr>
              <a:t>    ب   ) </a:t>
            </a:r>
            <a:r>
              <a:rPr lang="ar-SA" altLang="fa-IR" sz="2800" b="1">
                <a:cs typeface="Lotus" pitchFamily="2" charset="0"/>
              </a:rPr>
              <a:t>اجزاء </a:t>
            </a:r>
            <a:r>
              <a:rPr lang="en-US" altLang="fa-IR" sz="2800" b="1">
                <a:cs typeface="Lotus" pitchFamily="2" charset="0"/>
              </a:rPr>
              <a:t> : </a:t>
            </a:r>
            <a:r>
              <a:rPr lang="ar-SA" altLang="fa-IR" sz="2800">
                <a:cs typeface="Lotus" pitchFamily="2" charset="0"/>
              </a:rPr>
              <a:t>١</a:t>
            </a:r>
            <a:r>
              <a:rPr lang="fa-IR" altLang="fa-IR" sz="2400">
                <a:cs typeface="Lotus" pitchFamily="2" charset="0"/>
              </a:rPr>
              <a:t>-</a:t>
            </a:r>
            <a:r>
              <a:rPr lang="ar-SA" altLang="fa-IR" sz="2400">
                <a:cs typeface="Lotus" pitchFamily="2" charset="0"/>
              </a:rPr>
              <a:t>كولر </a:t>
            </a:r>
            <a:r>
              <a:rPr lang="en-US" altLang="fa-IR" sz="2400">
                <a:cs typeface="Lotus" pitchFamily="2" charset="0"/>
              </a:rPr>
              <a:t>      </a:t>
            </a:r>
            <a:r>
              <a:rPr lang="ar-SA" altLang="fa-IR" sz="2400">
                <a:cs typeface="Lotus" pitchFamily="2" charset="0"/>
              </a:rPr>
              <a:t>٢</a:t>
            </a:r>
            <a:r>
              <a:rPr lang="fa-IR" altLang="fa-IR" sz="2400">
                <a:cs typeface="Lotus" pitchFamily="2" charset="0"/>
              </a:rPr>
              <a:t>-</a:t>
            </a:r>
            <a:r>
              <a:rPr lang="en-US" altLang="fa-IR" sz="2400">
                <a:cs typeface="Lotus" pitchFamily="2" charset="0"/>
              </a:rPr>
              <a:t> </a:t>
            </a:r>
            <a:r>
              <a:rPr lang="ar-SA" altLang="fa-IR" sz="2400">
                <a:cs typeface="Lotus" pitchFamily="2" charset="0"/>
              </a:rPr>
              <a:t>فيلتر مغناطيسي</a:t>
            </a:r>
            <a:r>
              <a:rPr lang="en-US" altLang="fa-IR" sz="2800" b="1">
                <a:cs typeface="Lotus" pitchFamily="2" charset="0"/>
              </a:rPr>
              <a:t> </a:t>
            </a:r>
            <a:endParaRPr lang="ar-SA" altLang="fa-IR" sz="2800">
              <a:cs typeface="Lotus" pitchFamily="2" charset="0"/>
            </a:endParaRPr>
          </a:p>
          <a:p>
            <a:pPr eaLnBrk="1" hangingPunct="1">
              <a:buFont typeface="Wingdings" panose="05000000000000000000" pitchFamily="2" charset="2"/>
              <a:buNone/>
            </a:pPr>
            <a:endParaRPr lang="en-US" altLang="fa-IR" sz="2800">
              <a:cs typeface="Lotus" pitchFamily="2" charset="0"/>
            </a:endParaRPr>
          </a:p>
          <a:p>
            <a:pPr eaLnBrk="1" hangingPunct="1">
              <a:buFont typeface="Wingdings" panose="05000000000000000000" pitchFamily="2" charset="2"/>
              <a:buNone/>
            </a:pPr>
            <a:endParaRPr lang="en-US" altLang="fa-IR" sz="2400">
              <a:cs typeface="Lotus" pitchFamily="2" charset="0"/>
            </a:endParaRPr>
          </a:p>
          <a:p>
            <a:pPr eaLnBrk="1" hangingPunct="1">
              <a:buFont typeface="Wingdings" panose="05000000000000000000" pitchFamily="2" charset="2"/>
              <a:buNone/>
            </a:pPr>
            <a:endParaRPr lang="en-US" altLang="fa-IR" sz="2400">
              <a:cs typeface="Lotus" pitchFamily="2" charset="0"/>
            </a:endParaRPr>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40AD6A5-C2F5-4042-BBF6-5C463172A4FF}"/>
              </a:ext>
            </a:extLst>
          </p:cNvPr>
          <p:cNvSpPr>
            <a:spLocks noGrp="1" noChangeArrowheads="1"/>
          </p:cNvSpPr>
          <p:nvPr>
            <p:ph type="title"/>
          </p:nvPr>
        </p:nvSpPr>
        <p:spPr/>
        <p:txBody>
          <a:bodyPr/>
          <a:lstStyle/>
          <a:p>
            <a:pPr rtl="0" eaLnBrk="1" hangingPunct="1"/>
            <a:r>
              <a:rPr lang="en-US" altLang="fa-IR"/>
              <a:t>IP</a:t>
            </a:r>
            <a:r>
              <a:rPr lang="fa-IR" altLang="fa-IR" b="1">
                <a:cs typeface="Titr" pitchFamily="2" charset="0"/>
              </a:rPr>
              <a:t>سيستم</a:t>
            </a:r>
            <a:r>
              <a:rPr lang="fa-IR" altLang="fa-IR"/>
              <a:t> </a:t>
            </a:r>
            <a:endParaRPr lang="en-US" altLang="fa-IR"/>
          </a:p>
        </p:txBody>
      </p:sp>
      <p:sp>
        <p:nvSpPr>
          <p:cNvPr id="72707" name="Rectangle 3">
            <a:extLst>
              <a:ext uri="{FF2B5EF4-FFF2-40B4-BE49-F238E27FC236}">
                <a16:creationId xmlns:a16="http://schemas.microsoft.com/office/drawing/2014/main" id="{8EBF5DEF-17C4-41D3-906E-62BC74F7A62A}"/>
              </a:ext>
            </a:extLst>
          </p:cNvPr>
          <p:cNvSpPr>
            <a:spLocks noGrp="1" noChangeArrowheads="1"/>
          </p:cNvSpPr>
          <p:nvPr>
            <p:ph type="body" idx="1"/>
          </p:nvPr>
        </p:nvSpPr>
        <p:spPr/>
        <p:txBody>
          <a:bodyPr/>
          <a:lstStyle/>
          <a:p>
            <a:pPr eaLnBrk="1" hangingPunct="1">
              <a:lnSpc>
                <a:spcPct val="110000"/>
              </a:lnSpc>
            </a:pPr>
            <a:r>
              <a:rPr lang="ar-SA" altLang="fa-IR" sz="2400" b="1">
                <a:cs typeface="Lotus" pitchFamily="2" charset="0"/>
              </a:rPr>
              <a:t>هدف </a:t>
            </a:r>
            <a:r>
              <a:rPr lang="fa-IR" altLang="fa-IR" sz="2400" b="1">
                <a:cs typeface="Lotus" pitchFamily="2" charset="0"/>
              </a:rPr>
              <a:t>:</a:t>
            </a:r>
            <a:endParaRPr lang="en-US" altLang="fa-IR" sz="2400" b="1">
              <a:cs typeface="Lotus" pitchFamily="2" charset="0"/>
            </a:endParaRPr>
          </a:p>
          <a:p>
            <a:pPr eaLnBrk="1" hangingPunct="1">
              <a:lnSpc>
                <a:spcPct val="110000"/>
              </a:lnSpc>
              <a:buFont typeface="Wingdings" panose="05000000000000000000" pitchFamily="2" charset="2"/>
              <a:buNone/>
            </a:pPr>
            <a:r>
              <a:rPr lang="en-US" altLang="fa-IR" sz="2800">
                <a:cs typeface="Lotus" pitchFamily="2" charset="0"/>
              </a:rPr>
              <a:t>    </a:t>
            </a:r>
            <a:r>
              <a:rPr lang="ar-SA" altLang="fa-IR" sz="2000">
                <a:cs typeface="Lotus" pitchFamily="2" charset="0"/>
              </a:rPr>
              <a:t>١</a:t>
            </a:r>
            <a:r>
              <a:rPr lang="en-US" altLang="fa-IR" sz="2400">
                <a:cs typeface="Lotus" pitchFamily="2" charset="0"/>
              </a:rPr>
              <a:t> </a:t>
            </a:r>
            <a:r>
              <a:rPr lang="fa-IR" altLang="fa-IR" sz="2000">
                <a:cs typeface="Lotus" pitchFamily="2" charset="0"/>
              </a:rPr>
              <a:t>-</a:t>
            </a:r>
            <a:r>
              <a:rPr lang="en-US" altLang="fa-IR" sz="2000">
                <a:cs typeface="Lotus" pitchFamily="2" charset="0"/>
              </a:rPr>
              <a:t> </a:t>
            </a:r>
            <a:r>
              <a:rPr lang="ar-SA" altLang="fa-IR" sz="2000">
                <a:cs typeface="Lotus" pitchFamily="2" charset="0"/>
              </a:rPr>
              <a:t>تامين بخار با كيفيت مناسب شيميائي و ترموديناميكي جهت توربين</a:t>
            </a:r>
          </a:p>
          <a:p>
            <a:pPr eaLnBrk="1" hangingPunct="1">
              <a:lnSpc>
                <a:spcPct val="110000"/>
              </a:lnSpc>
              <a:buFont typeface="Wingdings" panose="05000000000000000000" pitchFamily="2" charset="2"/>
              <a:buNone/>
            </a:pPr>
            <a:r>
              <a:rPr lang="en-US" altLang="fa-IR" sz="2000">
                <a:cs typeface="Lotus" pitchFamily="2" charset="0"/>
              </a:rPr>
              <a:t>     </a:t>
            </a:r>
            <a:r>
              <a:rPr lang="ar-SA" altLang="fa-IR" sz="2000">
                <a:cs typeface="Lotus" pitchFamily="2" charset="0"/>
              </a:rPr>
              <a:t>٢</a:t>
            </a:r>
            <a:r>
              <a:rPr lang="fa-IR" altLang="fa-IR" sz="2000">
                <a:cs typeface="Lotus" pitchFamily="2" charset="0"/>
              </a:rPr>
              <a:t>-</a:t>
            </a:r>
            <a:r>
              <a:rPr lang="en-US" altLang="fa-IR" sz="2000">
                <a:cs typeface="Lotus" pitchFamily="2" charset="0"/>
              </a:rPr>
              <a:t> </a:t>
            </a:r>
            <a:r>
              <a:rPr lang="ar-SA" altLang="fa-IR" sz="2000">
                <a:cs typeface="Lotus" pitchFamily="2" charset="0"/>
              </a:rPr>
              <a:t>تامين بخار كمكي</a:t>
            </a:r>
            <a:endParaRPr lang="en-US" altLang="fa-IR" sz="2000">
              <a:cs typeface="Lotus" pitchFamily="2" charset="0"/>
            </a:endParaRPr>
          </a:p>
          <a:p>
            <a:pPr eaLnBrk="1" hangingPunct="1">
              <a:lnSpc>
                <a:spcPct val="110000"/>
              </a:lnSpc>
            </a:pPr>
            <a:r>
              <a:rPr lang="ar-SA" altLang="fa-IR" sz="2400" b="1">
                <a:cs typeface="Lotus" pitchFamily="2" charset="0"/>
              </a:rPr>
              <a:t>اجزاء </a:t>
            </a:r>
            <a:r>
              <a:rPr lang="en-US" altLang="fa-IR" sz="2400">
                <a:cs typeface="Lotus" pitchFamily="2" charset="0"/>
              </a:rPr>
              <a:t>:</a:t>
            </a:r>
            <a:endParaRPr lang="ar-SA" altLang="fa-IR" sz="2400">
              <a:cs typeface="Lotus" pitchFamily="2" charset="0"/>
            </a:endParaRPr>
          </a:p>
          <a:p>
            <a:pPr eaLnBrk="1" hangingPunct="1">
              <a:lnSpc>
                <a:spcPct val="110000"/>
              </a:lnSpc>
              <a:buFont typeface="Wingdings" panose="05000000000000000000" pitchFamily="2" charset="2"/>
              <a:buNone/>
            </a:pPr>
            <a:r>
              <a:rPr lang="fa-IR" altLang="fa-IR" sz="2000">
                <a:cs typeface="Lotus" pitchFamily="2" charset="0"/>
              </a:rPr>
              <a:t>1- </a:t>
            </a:r>
            <a:r>
              <a:rPr lang="en-US" altLang="fa-IR" sz="2000">
                <a:cs typeface="Lotus" pitchFamily="2" charset="0"/>
              </a:rPr>
              <a:t>IP</a:t>
            </a:r>
            <a:r>
              <a:rPr lang="fa-IR" altLang="fa-IR" sz="2000">
                <a:cs typeface="Lotus" pitchFamily="2" charset="0"/>
              </a:rPr>
              <a:t> درام     2- اکونومايزر    3 - </a:t>
            </a:r>
            <a:r>
              <a:rPr lang="ar-SA" altLang="fa-IR" sz="2000">
                <a:cs typeface="Lotus" pitchFamily="2" charset="0"/>
              </a:rPr>
              <a:t>والو موتوري ونت</a:t>
            </a:r>
            <a:r>
              <a:rPr lang="en-US" altLang="fa-IR" sz="2000">
                <a:cs typeface="Lotus" pitchFamily="2" charset="0"/>
              </a:rPr>
              <a:t> </a:t>
            </a:r>
            <a:r>
              <a:rPr lang="fa-IR" altLang="fa-IR" sz="2000">
                <a:cs typeface="Lotus" pitchFamily="2" charset="0"/>
              </a:rPr>
              <a:t> </a:t>
            </a:r>
            <a:r>
              <a:rPr lang="en-US" altLang="fa-IR" sz="2000">
                <a:cs typeface="Lotus" pitchFamily="2" charset="0"/>
              </a:rPr>
              <a:t>IP</a:t>
            </a:r>
            <a:r>
              <a:rPr lang="ar-SA" altLang="fa-IR" sz="2000">
                <a:cs typeface="Lotus" pitchFamily="2" charset="0"/>
              </a:rPr>
              <a:t> دارم</a:t>
            </a:r>
            <a:r>
              <a:rPr lang="en-US" altLang="fa-IR" sz="2000">
                <a:cs typeface="Lotus" pitchFamily="2" charset="0"/>
              </a:rPr>
              <a:t> </a:t>
            </a:r>
            <a:r>
              <a:rPr lang="fa-IR" altLang="fa-IR" sz="2000">
                <a:cs typeface="Lotus" pitchFamily="2" charset="0"/>
              </a:rPr>
              <a:t>   4- اوپراتور</a:t>
            </a:r>
            <a:r>
              <a:rPr lang="ar-SA" altLang="fa-IR" sz="2000">
                <a:cs typeface="Lotus" pitchFamily="2" charset="0"/>
              </a:rPr>
              <a:t> </a:t>
            </a:r>
            <a:endParaRPr lang="en-US" altLang="fa-IR" sz="2000">
              <a:cs typeface="Lotus" pitchFamily="2" charset="0"/>
            </a:endParaRPr>
          </a:p>
          <a:p>
            <a:pPr eaLnBrk="1" hangingPunct="1">
              <a:lnSpc>
                <a:spcPct val="110000"/>
              </a:lnSpc>
              <a:buFont typeface="Wingdings" panose="05000000000000000000" pitchFamily="2" charset="2"/>
              <a:buNone/>
            </a:pPr>
            <a:r>
              <a:rPr lang="fa-IR" altLang="fa-IR" sz="2000">
                <a:cs typeface="Lotus" pitchFamily="2" charset="0"/>
              </a:rPr>
              <a:t>5- </a:t>
            </a:r>
            <a:r>
              <a:rPr lang="ar-SA" altLang="fa-IR" sz="2000">
                <a:cs typeface="Lotus" pitchFamily="2" charset="0"/>
              </a:rPr>
              <a:t>والو موتوري ونت خط سوپرهيت </a:t>
            </a:r>
            <a:r>
              <a:rPr lang="fa-IR" altLang="fa-IR" sz="2000">
                <a:cs typeface="Lotus" pitchFamily="2" charset="0"/>
              </a:rPr>
              <a:t>         6-</a:t>
            </a:r>
            <a:r>
              <a:rPr lang="en-US" altLang="fa-IR" sz="2000">
                <a:cs typeface="Lotus" pitchFamily="2" charset="0"/>
              </a:rPr>
              <a:t> </a:t>
            </a:r>
            <a:r>
              <a:rPr lang="ar-SA" altLang="fa-IR" sz="2000">
                <a:cs typeface="Lotus" pitchFamily="2" charset="0"/>
              </a:rPr>
              <a:t>والو موتوري </a:t>
            </a:r>
            <a:r>
              <a:rPr lang="en-US" altLang="fa-IR" sz="2000">
                <a:cs typeface="Lotus" pitchFamily="2" charset="0"/>
              </a:rPr>
              <a:t>Blown down </a:t>
            </a:r>
            <a:endParaRPr lang="ar-SA" altLang="fa-IR" sz="2000">
              <a:cs typeface="Lotus" pitchFamily="2" charset="0"/>
            </a:endParaRPr>
          </a:p>
          <a:p>
            <a:pPr eaLnBrk="1" hangingPunct="1">
              <a:lnSpc>
                <a:spcPct val="110000"/>
              </a:lnSpc>
              <a:buFont typeface="Wingdings" panose="05000000000000000000" pitchFamily="2" charset="2"/>
              <a:buNone/>
            </a:pPr>
            <a:r>
              <a:rPr lang="fa-IR" altLang="fa-IR" sz="2000">
                <a:cs typeface="Lotus" pitchFamily="2" charset="0"/>
              </a:rPr>
              <a:t>7-</a:t>
            </a:r>
            <a:r>
              <a:rPr lang="en-US" altLang="fa-IR" sz="2000">
                <a:cs typeface="Lotus" pitchFamily="2" charset="0"/>
              </a:rPr>
              <a:t> </a:t>
            </a:r>
            <a:r>
              <a:rPr lang="fa-IR" altLang="fa-IR" sz="2000">
                <a:cs typeface="Lotus" pitchFamily="2" charset="0"/>
              </a:rPr>
              <a:t> </a:t>
            </a:r>
            <a:r>
              <a:rPr lang="ar-SA" altLang="fa-IR" sz="2000">
                <a:cs typeface="Lotus" pitchFamily="2" charset="0"/>
              </a:rPr>
              <a:t>سفتي والودرام </a:t>
            </a:r>
            <a:r>
              <a:rPr lang="fa-IR" altLang="fa-IR" sz="2000">
                <a:cs typeface="Lotus" pitchFamily="2" charset="0"/>
              </a:rPr>
              <a:t>     8- </a:t>
            </a:r>
            <a:r>
              <a:rPr lang="ar-SA" altLang="fa-IR" sz="2000">
                <a:cs typeface="Lotus" pitchFamily="2" charset="0"/>
              </a:rPr>
              <a:t>سفتي والو خط سوپرهيت</a:t>
            </a:r>
            <a:r>
              <a:rPr lang="fa-IR" altLang="fa-IR" sz="2000">
                <a:cs typeface="Lotus" pitchFamily="2" charset="0"/>
              </a:rPr>
              <a:t>   9</a:t>
            </a:r>
            <a:r>
              <a:rPr lang="en-US" altLang="fa-IR" sz="2000">
                <a:cs typeface="Lotus" pitchFamily="2" charset="0"/>
              </a:rPr>
              <a:t> </a:t>
            </a:r>
            <a:r>
              <a:rPr lang="fa-IR" altLang="fa-IR" sz="2000">
                <a:cs typeface="Lotus" pitchFamily="2" charset="0"/>
              </a:rPr>
              <a:t>-</a:t>
            </a:r>
            <a:r>
              <a:rPr lang="en-US" altLang="fa-IR" sz="2000">
                <a:cs typeface="Lotus" pitchFamily="2" charset="0"/>
              </a:rPr>
              <a:t> </a:t>
            </a:r>
            <a:r>
              <a:rPr lang="ar-SA" altLang="fa-IR" sz="2000">
                <a:cs typeface="Lotus" pitchFamily="2" charset="0"/>
              </a:rPr>
              <a:t>مسير ورودي از بلوداون درام</a:t>
            </a:r>
            <a:endParaRPr lang="en-US" altLang="fa-IR" sz="2000">
              <a:cs typeface="Lotus" pitchFamily="2" charset="0"/>
            </a:endParaRPr>
          </a:p>
          <a:p>
            <a:pPr eaLnBrk="1" hangingPunct="1">
              <a:lnSpc>
                <a:spcPct val="110000"/>
              </a:lnSpc>
              <a:buFont typeface="Wingdings" panose="05000000000000000000" pitchFamily="2" charset="2"/>
              <a:buNone/>
            </a:pPr>
            <a:r>
              <a:rPr lang="fa-IR" altLang="fa-IR" sz="2000">
                <a:cs typeface="Lotus" pitchFamily="2" charset="0"/>
              </a:rPr>
              <a:t>10-</a:t>
            </a:r>
            <a:r>
              <a:rPr lang="en-US" altLang="fa-IR" sz="2000">
                <a:cs typeface="Lotus" pitchFamily="2" charset="0"/>
              </a:rPr>
              <a:t> </a:t>
            </a:r>
            <a:r>
              <a:rPr lang="fa-IR" altLang="fa-IR" sz="2000">
                <a:cs typeface="Lotus" pitchFamily="2" charset="0"/>
              </a:rPr>
              <a:t> </a:t>
            </a:r>
            <a:r>
              <a:rPr lang="ar-SA" altLang="fa-IR" sz="2000">
                <a:cs typeface="Lotus" pitchFamily="2" charset="0"/>
              </a:rPr>
              <a:t>مسير خط را اندازي</a:t>
            </a:r>
            <a:r>
              <a:rPr lang="fa-IR" altLang="fa-IR" sz="2000">
                <a:cs typeface="Lotus" pitchFamily="2" charset="0"/>
              </a:rPr>
              <a:t>(</a:t>
            </a:r>
            <a:r>
              <a:rPr lang="en-US" altLang="fa-IR" sz="2000">
                <a:cs typeface="Lotus" pitchFamily="2" charset="0"/>
              </a:rPr>
              <a:t> </a:t>
            </a:r>
            <a:r>
              <a:rPr lang="ar-SA" altLang="fa-IR" sz="2000">
                <a:cs typeface="Lotus" pitchFamily="2" charset="0"/>
              </a:rPr>
              <a:t>ري سير كوله به فلاش تانك</a:t>
            </a:r>
            <a:r>
              <a:rPr lang="en-US" altLang="fa-IR" sz="2000">
                <a:cs typeface="Lotus" pitchFamily="2" charset="0"/>
              </a:rPr>
              <a:t> </a:t>
            </a:r>
            <a:r>
              <a:rPr lang="fa-IR" altLang="fa-IR" sz="2000">
                <a:cs typeface="Lotus" pitchFamily="2" charset="0"/>
              </a:rPr>
              <a:t>)</a:t>
            </a:r>
            <a:endParaRPr lang="ar-SA" altLang="fa-IR" sz="2000">
              <a:cs typeface="Lotus" pitchFamily="2" charset="0"/>
            </a:endParaRPr>
          </a:p>
          <a:p>
            <a:pPr eaLnBrk="1" hangingPunct="1">
              <a:lnSpc>
                <a:spcPct val="110000"/>
              </a:lnSpc>
              <a:buFont typeface="Wingdings" panose="05000000000000000000" pitchFamily="2" charset="2"/>
              <a:buNone/>
            </a:pPr>
            <a:r>
              <a:rPr lang="fa-IR" altLang="fa-IR" sz="2000">
                <a:cs typeface="Lotus" pitchFamily="2" charset="0"/>
              </a:rPr>
              <a:t>11</a:t>
            </a:r>
            <a:r>
              <a:rPr lang="en-US" altLang="fa-IR" sz="2000">
                <a:cs typeface="Lotus" pitchFamily="2" charset="0"/>
              </a:rPr>
              <a:t> </a:t>
            </a:r>
            <a:r>
              <a:rPr lang="fa-IR" altLang="fa-IR" sz="2000">
                <a:cs typeface="Lotus" pitchFamily="2" charset="0"/>
              </a:rPr>
              <a:t>-</a:t>
            </a:r>
            <a:r>
              <a:rPr lang="en-US" altLang="fa-IR" sz="2000">
                <a:cs typeface="Lotus" pitchFamily="2" charset="0"/>
              </a:rPr>
              <a:t> </a:t>
            </a:r>
            <a:r>
              <a:rPr lang="ar-SA" altLang="fa-IR" sz="2000">
                <a:cs typeface="Lotus" pitchFamily="2" charset="0"/>
              </a:rPr>
              <a:t>مسير </a:t>
            </a:r>
            <a:r>
              <a:rPr lang="en-US" altLang="fa-IR" sz="2000">
                <a:cs typeface="Lotus" pitchFamily="2" charset="0"/>
              </a:rPr>
              <a:t> blow off </a:t>
            </a:r>
            <a:r>
              <a:rPr lang="ar-SA" altLang="fa-IR" sz="2000">
                <a:cs typeface="Lotus" pitchFamily="2" charset="0"/>
              </a:rPr>
              <a:t>جهت كنترل سطح آب دار</a:t>
            </a:r>
            <a:r>
              <a:rPr lang="fa-IR" altLang="fa-IR" sz="2000">
                <a:cs typeface="Lotus" pitchFamily="2" charset="0"/>
              </a:rPr>
              <a:t>م</a:t>
            </a:r>
            <a:r>
              <a:rPr lang="ar-SA" altLang="fa-IR" sz="2000">
                <a:cs typeface="Lotus" pitchFamily="2" charset="0"/>
              </a:rPr>
              <a:t> درمحدوده نرمال </a:t>
            </a:r>
          </a:p>
          <a:p>
            <a:pPr eaLnBrk="1" hangingPunct="1">
              <a:lnSpc>
                <a:spcPct val="110000"/>
              </a:lnSpc>
              <a:buFont typeface="Wingdings" panose="05000000000000000000" pitchFamily="2" charset="2"/>
              <a:buNone/>
            </a:pPr>
            <a:r>
              <a:rPr lang="fa-IR" altLang="fa-IR" sz="2000">
                <a:cs typeface="Lotus" pitchFamily="2" charset="0"/>
              </a:rPr>
              <a:t>12</a:t>
            </a:r>
            <a:r>
              <a:rPr lang="en-US" altLang="fa-IR" sz="2000">
                <a:cs typeface="Lotus" pitchFamily="2" charset="0"/>
              </a:rPr>
              <a:t> </a:t>
            </a:r>
            <a:r>
              <a:rPr lang="fa-IR" altLang="fa-IR" sz="2000">
                <a:cs typeface="Lotus" pitchFamily="2" charset="0"/>
              </a:rPr>
              <a:t>-</a:t>
            </a:r>
            <a:r>
              <a:rPr lang="en-US" altLang="fa-IR" sz="2000">
                <a:cs typeface="Lotus" pitchFamily="2" charset="0"/>
              </a:rPr>
              <a:t> </a:t>
            </a:r>
            <a:r>
              <a:rPr lang="ar-SA" altLang="fa-IR" sz="2000">
                <a:cs typeface="Lotus" pitchFamily="2" charset="0"/>
              </a:rPr>
              <a:t>سوپر هيتر</a:t>
            </a:r>
            <a:r>
              <a:rPr lang="en-US" altLang="fa-IR" sz="2000">
                <a:cs typeface="Lotus" pitchFamily="2" charset="0"/>
              </a:rPr>
              <a:t>ERV </a:t>
            </a:r>
            <a:r>
              <a:rPr lang="fa-IR" altLang="fa-IR" sz="2000">
                <a:cs typeface="Lotus" pitchFamily="2" charset="0"/>
              </a:rPr>
              <a:t>     13</a:t>
            </a:r>
            <a:r>
              <a:rPr lang="en-US" altLang="fa-IR" sz="2000">
                <a:cs typeface="Lotus" pitchFamily="2" charset="0"/>
              </a:rPr>
              <a:t> </a:t>
            </a:r>
            <a:r>
              <a:rPr lang="fa-IR" altLang="fa-IR" sz="2000">
                <a:cs typeface="Lotus" pitchFamily="2" charset="0"/>
              </a:rPr>
              <a:t>-</a:t>
            </a:r>
            <a:r>
              <a:rPr lang="en-US" altLang="fa-IR" sz="2000">
                <a:cs typeface="Lotus" pitchFamily="2" charset="0"/>
              </a:rPr>
              <a:t> </a:t>
            </a:r>
            <a:r>
              <a:rPr lang="ar-SA" altLang="fa-IR" sz="2000">
                <a:cs typeface="Lotus" pitchFamily="2" charset="0"/>
              </a:rPr>
              <a:t>والو پنوموتيكي</a:t>
            </a:r>
            <a:r>
              <a:rPr lang="en-US" altLang="fa-IR" sz="2000">
                <a:cs typeface="Lotus" pitchFamily="2" charset="0"/>
              </a:rPr>
              <a:t>HP</a:t>
            </a:r>
          </a:p>
        </p:txBody>
      </p:sp>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68384BD-A8A3-4601-B013-3109A9E9B3AC}"/>
              </a:ext>
            </a:extLst>
          </p:cNvPr>
          <p:cNvSpPr>
            <a:spLocks noGrp="1" noChangeArrowheads="1"/>
          </p:cNvSpPr>
          <p:nvPr>
            <p:ph type="title"/>
          </p:nvPr>
        </p:nvSpPr>
        <p:spPr/>
        <p:txBody>
          <a:bodyPr/>
          <a:lstStyle/>
          <a:p>
            <a:pPr eaLnBrk="1" hangingPunct="1"/>
            <a:r>
              <a:rPr lang="fa-IR" altLang="fa-IR" b="1">
                <a:cs typeface="Titr" pitchFamily="2" charset="0"/>
              </a:rPr>
              <a:t>وظيفه</a:t>
            </a:r>
            <a:r>
              <a:rPr lang="ar-SA" altLang="fa-IR" b="1">
                <a:cs typeface="Titr" pitchFamily="2" charset="0"/>
              </a:rPr>
              <a:t> درام</a:t>
            </a:r>
            <a:r>
              <a:rPr lang="en-US" altLang="fa-IR"/>
              <a:t> IP</a:t>
            </a:r>
            <a:r>
              <a:rPr lang="fa-IR" altLang="fa-IR"/>
              <a:t> </a:t>
            </a:r>
            <a:r>
              <a:rPr lang="fa-IR" altLang="fa-IR">
                <a:cs typeface="Titr" pitchFamily="2" charset="0"/>
              </a:rPr>
              <a:t>و تجهيزات آن</a:t>
            </a:r>
            <a:endParaRPr lang="en-US" altLang="fa-IR">
              <a:cs typeface="Titr" pitchFamily="2" charset="0"/>
            </a:endParaRPr>
          </a:p>
        </p:txBody>
      </p:sp>
      <p:sp>
        <p:nvSpPr>
          <p:cNvPr id="73731" name="Rectangle 3">
            <a:extLst>
              <a:ext uri="{FF2B5EF4-FFF2-40B4-BE49-F238E27FC236}">
                <a16:creationId xmlns:a16="http://schemas.microsoft.com/office/drawing/2014/main" id="{8E4FC28C-8CD4-41D1-BDF3-00D5A32D8F2B}"/>
              </a:ext>
            </a:extLst>
          </p:cNvPr>
          <p:cNvSpPr>
            <a:spLocks noGrp="1" noChangeArrowheads="1"/>
          </p:cNvSpPr>
          <p:nvPr>
            <p:ph type="body" idx="1"/>
          </p:nvPr>
        </p:nvSpPr>
        <p:spPr/>
        <p:txBody>
          <a:bodyPr/>
          <a:lstStyle/>
          <a:p>
            <a:pPr eaLnBrk="1" hangingPunct="1">
              <a:lnSpc>
                <a:spcPct val="110000"/>
              </a:lnSpc>
            </a:pPr>
            <a:r>
              <a:rPr lang="ar-SA" altLang="fa-IR" sz="1600">
                <a:cs typeface="Lotus" pitchFamily="2" charset="0"/>
              </a:rPr>
              <a:t>وظيفه درام جداسازي آب از بخار بوسيله سيكرون</a:t>
            </a:r>
            <a:r>
              <a:rPr lang="fa-IR" altLang="fa-IR" sz="1600">
                <a:cs typeface="Lotus" pitchFamily="2" charset="0"/>
              </a:rPr>
              <a:t>ه</a:t>
            </a:r>
            <a:r>
              <a:rPr lang="ar-SA" altLang="fa-IR" sz="1600">
                <a:cs typeface="Lotus" pitchFamily="2" charset="0"/>
              </a:rPr>
              <a:t>اي كه در داخل آ</a:t>
            </a:r>
            <a:r>
              <a:rPr lang="fa-IR" altLang="fa-IR" sz="1600">
                <a:cs typeface="Lotus" pitchFamily="2" charset="0"/>
              </a:rPr>
              <a:t>ن</a:t>
            </a:r>
            <a:r>
              <a:rPr lang="ar-SA" altLang="fa-IR" sz="1600">
                <a:cs typeface="Lotus" pitchFamily="2" charset="0"/>
              </a:rPr>
              <a:t> نصب شده بخار اشباء خروجي</a:t>
            </a:r>
            <a:r>
              <a:rPr lang="fa-IR" altLang="fa-IR" sz="1600">
                <a:cs typeface="Lotus" pitchFamily="2" charset="0"/>
              </a:rPr>
              <a:t> </a:t>
            </a:r>
            <a:r>
              <a:rPr lang="ar-SA" altLang="fa-IR" sz="1600">
                <a:cs typeface="Lotus" pitchFamily="2" charset="0"/>
              </a:rPr>
              <a:t>از اوپراتور</a:t>
            </a:r>
            <a:r>
              <a:rPr lang="en-US" altLang="fa-IR" sz="1600">
                <a:cs typeface="Lotus" pitchFamily="2" charset="0"/>
              </a:rPr>
              <a:t>IP</a:t>
            </a:r>
            <a:r>
              <a:rPr lang="fa-IR" altLang="fa-IR" sz="1600">
                <a:cs typeface="Lotus" pitchFamily="2" charset="0"/>
              </a:rPr>
              <a:t> </a:t>
            </a:r>
            <a:r>
              <a:rPr lang="ar-SA" altLang="fa-IR" sz="1600">
                <a:cs typeface="Lotus" pitchFamily="2" charset="0"/>
              </a:rPr>
              <a:t>وارد سيكرونها شده دراثر نيروي گريز از مركز قطرات آب كه سنگين مي باشند به پايين يعني</a:t>
            </a:r>
            <a:r>
              <a:rPr lang="en-US" altLang="fa-IR" sz="1600">
                <a:cs typeface="Lotus" pitchFamily="2" charset="0"/>
              </a:rPr>
              <a:t> </a:t>
            </a:r>
            <a:r>
              <a:rPr lang="ar-SA" altLang="fa-IR" sz="1600">
                <a:cs typeface="Lotus" pitchFamily="2" charset="0"/>
              </a:rPr>
              <a:t>داخل مخزن ريخته شده قطرات بخار بعلت سبك بودن در بالاي درام </a:t>
            </a:r>
            <a:r>
              <a:rPr lang="en-US" altLang="fa-IR" sz="1600">
                <a:cs typeface="Lotus" pitchFamily="2" charset="0"/>
              </a:rPr>
              <a:t>IP</a:t>
            </a:r>
            <a:r>
              <a:rPr lang="fa-IR" altLang="fa-IR" sz="1600">
                <a:cs typeface="Lotus" pitchFamily="2" charset="0"/>
              </a:rPr>
              <a:t> </a:t>
            </a:r>
            <a:r>
              <a:rPr lang="ar-SA" altLang="fa-IR" sz="1600">
                <a:cs typeface="Lotus" pitchFamily="2" charset="0"/>
              </a:rPr>
              <a:t>جمع مي شود بدينوسيله بخار آب جدا مي شود</a:t>
            </a:r>
            <a:r>
              <a:rPr lang="en-US" altLang="fa-IR" sz="1600">
                <a:cs typeface="Lotus" pitchFamily="2" charset="0"/>
              </a:rPr>
              <a:t> </a:t>
            </a:r>
            <a:r>
              <a:rPr lang="ar-SA" altLang="fa-IR" sz="1600">
                <a:cs typeface="Lotus" pitchFamily="2" charset="0"/>
              </a:rPr>
              <a:t>و</a:t>
            </a:r>
            <a:r>
              <a:rPr lang="fa-IR" altLang="fa-IR" sz="1600">
                <a:cs typeface="Lotus" pitchFamily="2" charset="0"/>
              </a:rPr>
              <a:t> </a:t>
            </a:r>
            <a:r>
              <a:rPr lang="ar-SA" altLang="fa-IR" sz="1600">
                <a:cs typeface="Lotus" pitchFamily="2" charset="0"/>
              </a:rPr>
              <a:t>و انشعابهايي كه از بالاي درام گرفته شده بخار اشباع</a:t>
            </a:r>
            <a:r>
              <a:rPr lang="fa-IR" altLang="fa-IR" sz="1600">
                <a:cs typeface="Lotus" pitchFamily="2" charset="0"/>
              </a:rPr>
              <a:t> </a:t>
            </a:r>
            <a:r>
              <a:rPr lang="en-US" altLang="fa-IR" sz="1600">
                <a:cs typeface="Lotus" pitchFamily="2" charset="0"/>
              </a:rPr>
              <a:t>IP</a:t>
            </a:r>
            <a:r>
              <a:rPr lang="fa-IR" altLang="fa-IR" sz="1600">
                <a:cs typeface="Lotus" pitchFamily="2" charset="0"/>
              </a:rPr>
              <a:t> </a:t>
            </a:r>
            <a:r>
              <a:rPr lang="ar-SA" altLang="fa-IR" sz="1600">
                <a:cs typeface="Lotus" pitchFamily="2" charset="0"/>
              </a:rPr>
              <a:t>از طريق آنها وارد لوله هاي فين دار سوپر هيت</a:t>
            </a:r>
            <a:r>
              <a:rPr lang="fa-IR" altLang="fa-IR" sz="1600">
                <a:cs typeface="Lotus" pitchFamily="2" charset="0"/>
              </a:rPr>
              <a:t> </a:t>
            </a:r>
            <a:r>
              <a:rPr lang="en-US" altLang="fa-IR" sz="1600">
                <a:cs typeface="Lotus" pitchFamily="2" charset="0"/>
              </a:rPr>
              <a:t>IP</a:t>
            </a:r>
            <a:r>
              <a:rPr lang="fa-IR" altLang="fa-IR" sz="1600">
                <a:cs typeface="Lotus" pitchFamily="2" charset="0"/>
              </a:rPr>
              <a:t> </a:t>
            </a:r>
            <a:r>
              <a:rPr lang="ar-SA" altLang="fa-IR" sz="1600">
                <a:cs typeface="Lotus" pitchFamily="2" charset="0"/>
              </a:rPr>
              <a:t>مي گردد و در حرارت گاز داغ توربين گازي بخار اشباع خروجي از درام در اين لوله ها تبديل به بخار خشك مي شود و اين بخار به قسمت</a:t>
            </a:r>
            <a:r>
              <a:rPr lang="fa-IR" altLang="fa-IR" sz="1600">
                <a:cs typeface="Lotus" pitchFamily="2" charset="0"/>
              </a:rPr>
              <a:t> </a:t>
            </a:r>
            <a:r>
              <a:rPr lang="en-US" altLang="fa-IR" sz="1600">
                <a:cs typeface="Lotus" pitchFamily="2" charset="0"/>
              </a:rPr>
              <a:t>LP </a:t>
            </a:r>
            <a:r>
              <a:rPr lang="ar-SA" altLang="fa-IR" sz="1600">
                <a:cs typeface="Lotus" pitchFamily="2" charset="0"/>
              </a:rPr>
              <a:t>توربين از طريق لوله ها هدايت مي شود و از مسير انشعاب بخار براي مسير </a:t>
            </a:r>
            <a:r>
              <a:rPr lang="en-US" altLang="fa-IR" sz="1600">
                <a:cs typeface="Lotus" pitchFamily="2" charset="0"/>
              </a:rPr>
              <a:t>Pegging Steam</a:t>
            </a:r>
            <a:r>
              <a:rPr lang="fa-IR" altLang="fa-IR" sz="1600">
                <a:cs typeface="Lotus" pitchFamily="2" charset="0"/>
              </a:rPr>
              <a:t> </a:t>
            </a:r>
            <a:r>
              <a:rPr lang="ar-SA" altLang="fa-IR" sz="1600">
                <a:cs typeface="Lotus" pitchFamily="2" charset="0"/>
              </a:rPr>
              <a:t>گرفته شده در مسير خط لوله بخار سوپر هيتي به </a:t>
            </a:r>
            <a:r>
              <a:rPr lang="fa-IR" altLang="fa-IR" sz="1600">
                <a:cs typeface="Lotus" pitchFamily="2" charset="0"/>
              </a:rPr>
              <a:t>طرف </a:t>
            </a:r>
            <a:r>
              <a:rPr lang="ar-SA" altLang="fa-IR" sz="1600">
                <a:cs typeface="Lotus" pitchFamily="2" charset="0"/>
              </a:rPr>
              <a:t>توربين</a:t>
            </a:r>
            <a:r>
              <a:rPr lang="fa-IR" altLang="fa-IR" sz="1600">
                <a:cs typeface="Lotus" pitchFamily="2" charset="0"/>
              </a:rPr>
              <a:t> بخار</a:t>
            </a:r>
            <a:r>
              <a:rPr lang="ar-SA" altLang="fa-IR" sz="1600">
                <a:cs typeface="Lotus" pitchFamily="2" charset="0"/>
              </a:rPr>
              <a:t> جريان</a:t>
            </a:r>
            <a:r>
              <a:rPr lang="fa-IR" altLang="fa-IR" sz="1600">
                <a:cs typeface="Lotus" pitchFamily="2" charset="0"/>
              </a:rPr>
              <a:t> پيدا می کند </a:t>
            </a:r>
          </a:p>
          <a:p>
            <a:pPr eaLnBrk="1" hangingPunct="1">
              <a:lnSpc>
                <a:spcPct val="110000"/>
              </a:lnSpc>
            </a:pPr>
            <a:r>
              <a:rPr lang="ar-SA" altLang="fa-IR" sz="1600">
                <a:cs typeface="Lotus" pitchFamily="2" charset="0"/>
              </a:rPr>
              <a:t> موتور والو ونت نصب</a:t>
            </a:r>
            <a:r>
              <a:rPr lang="fa-IR" altLang="fa-IR" sz="1600">
                <a:cs typeface="Lotus" pitchFamily="2" charset="0"/>
              </a:rPr>
              <a:t> شده برای کنترل افت فشار خط </a:t>
            </a:r>
            <a:r>
              <a:rPr lang="en-US" altLang="fa-IR" sz="1600">
                <a:cs typeface="Lotus" pitchFamily="2" charset="0"/>
              </a:rPr>
              <a:t>IP</a:t>
            </a:r>
            <a:r>
              <a:rPr lang="fa-IR" altLang="fa-IR" sz="1600">
                <a:cs typeface="Lotus" pitchFamily="2" charset="0"/>
              </a:rPr>
              <a:t> و برای جلوگيری از ايجاد خلاء در لوله بکار می رود.</a:t>
            </a:r>
            <a:endParaRPr lang="ar-SA" altLang="fa-IR" sz="1600">
              <a:cs typeface="Lotus" pitchFamily="2" charset="0"/>
            </a:endParaRPr>
          </a:p>
          <a:p>
            <a:pPr eaLnBrk="1" hangingPunct="1">
              <a:lnSpc>
                <a:spcPct val="110000"/>
              </a:lnSpc>
            </a:pPr>
            <a:r>
              <a:rPr lang="fa-IR" altLang="fa-IR" sz="1600">
                <a:cs typeface="Lotus" pitchFamily="2" charset="0"/>
              </a:rPr>
              <a:t>به</a:t>
            </a:r>
            <a:r>
              <a:rPr lang="ar-SA" altLang="fa-IR" sz="1600">
                <a:cs typeface="Lotus" pitchFamily="2" charset="0"/>
              </a:rPr>
              <a:t> جهت جلوگيري از افزايش فشار بخار خط </a:t>
            </a:r>
            <a:r>
              <a:rPr lang="fa-IR" altLang="fa-IR" sz="1600">
                <a:cs typeface="Lotus" pitchFamily="2" charset="0"/>
              </a:rPr>
              <a:t>از </a:t>
            </a:r>
            <a:r>
              <a:rPr lang="ar-SA" altLang="fa-IR" sz="1600">
                <a:cs typeface="Lotus" pitchFamily="2" charset="0"/>
              </a:rPr>
              <a:t>والو</a:t>
            </a:r>
            <a:r>
              <a:rPr lang="fa-IR" altLang="fa-IR" sz="1600">
                <a:cs typeface="Lotus" pitchFamily="2" charset="0"/>
              </a:rPr>
              <a:t> </a:t>
            </a:r>
            <a:r>
              <a:rPr lang="ar-SA" altLang="fa-IR" sz="1600">
                <a:cs typeface="Lotus" pitchFamily="2" charset="0"/>
              </a:rPr>
              <a:t>پنوماتيكي</a:t>
            </a:r>
            <a:r>
              <a:rPr lang="en-US" altLang="fa-IR" sz="1600">
                <a:cs typeface="Lotus" pitchFamily="2" charset="0"/>
              </a:rPr>
              <a:t> ERV</a:t>
            </a:r>
            <a:r>
              <a:rPr lang="fa-IR" altLang="fa-IR" sz="1600">
                <a:cs typeface="Lotus" pitchFamily="2" charset="0"/>
              </a:rPr>
              <a:t>استفاده می شود.</a:t>
            </a:r>
            <a:endParaRPr lang="ar-SA" altLang="fa-IR" sz="1600">
              <a:cs typeface="Lotus" pitchFamily="2" charset="0"/>
            </a:endParaRPr>
          </a:p>
          <a:p>
            <a:pPr eaLnBrk="1" hangingPunct="1">
              <a:lnSpc>
                <a:spcPct val="110000"/>
              </a:lnSpc>
            </a:pPr>
            <a:r>
              <a:rPr lang="ar-SA" altLang="fa-IR" sz="1600">
                <a:cs typeface="Lotus" pitchFamily="2" charset="0"/>
              </a:rPr>
              <a:t>درمسيرسفتي والو</a:t>
            </a:r>
            <a:r>
              <a:rPr lang="fa-IR" altLang="fa-IR" sz="1600">
                <a:cs typeface="Lotus" pitchFamily="2" charset="0"/>
              </a:rPr>
              <a:t>برای ح</a:t>
            </a:r>
            <a:r>
              <a:rPr lang="ar-SA" altLang="fa-IR" sz="1600">
                <a:cs typeface="Lotus" pitchFamily="2" charset="0"/>
              </a:rPr>
              <a:t>فاظت </a:t>
            </a:r>
            <a:r>
              <a:rPr lang="fa-IR" altLang="fa-IR" sz="1600">
                <a:cs typeface="Lotus" pitchFamily="2" charset="0"/>
              </a:rPr>
              <a:t>, </a:t>
            </a:r>
            <a:r>
              <a:rPr lang="ar-SA" altLang="fa-IR" sz="1600">
                <a:cs typeface="Lotus" pitchFamily="2" charset="0"/>
              </a:rPr>
              <a:t>نصب شده زماني كه فشاربخار </a:t>
            </a:r>
            <a:r>
              <a:rPr lang="fa-IR" altLang="fa-IR" sz="1600">
                <a:cs typeface="Lotus" pitchFamily="2" charset="0"/>
              </a:rPr>
              <a:t>بيشتر ازحدنرمال باشد بخار را ونت کند .</a:t>
            </a:r>
            <a:endParaRPr lang="ar-SA" altLang="fa-IR" sz="1600">
              <a:cs typeface="Lotus" pitchFamily="2" charset="0"/>
            </a:endParaRPr>
          </a:p>
          <a:p>
            <a:pPr eaLnBrk="1" hangingPunct="1">
              <a:lnSpc>
                <a:spcPct val="110000"/>
              </a:lnSpc>
            </a:pPr>
            <a:r>
              <a:rPr lang="fa-IR" altLang="fa-IR" sz="1600">
                <a:cs typeface="Lotus" pitchFamily="2" charset="0"/>
              </a:rPr>
              <a:t>به </a:t>
            </a:r>
            <a:r>
              <a:rPr lang="ar-SA" altLang="fa-IR" sz="1600">
                <a:cs typeface="Lotus" pitchFamily="2" charset="0"/>
              </a:rPr>
              <a:t>جهت حفاظت درام</a:t>
            </a:r>
            <a:r>
              <a:rPr lang="fa-IR" altLang="fa-IR" sz="1600">
                <a:cs typeface="Lotus" pitchFamily="2" charset="0"/>
              </a:rPr>
              <a:t> </a:t>
            </a:r>
            <a:r>
              <a:rPr lang="en-US" altLang="fa-IR" sz="1600">
                <a:cs typeface="Lotus" pitchFamily="2" charset="0"/>
              </a:rPr>
              <a:t>IP</a:t>
            </a:r>
            <a:r>
              <a:rPr lang="fa-IR" altLang="fa-IR" sz="1600">
                <a:cs typeface="Lotus" pitchFamily="2" charset="0"/>
              </a:rPr>
              <a:t> سفتی </a:t>
            </a:r>
            <a:r>
              <a:rPr lang="ar-SA" altLang="fa-IR" sz="1600">
                <a:cs typeface="Lotus" pitchFamily="2" charset="0"/>
              </a:rPr>
              <a:t>والو</a:t>
            </a:r>
            <a:r>
              <a:rPr lang="fa-IR" altLang="fa-IR" sz="1600">
                <a:cs typeface="Lotus" pitchFamily="2" charset="0"/>
              </a:rPr>
              <a:t> روی آن </a:t>
            </a:r>
            <a:r>
              <a:rPr lang="ar-SA" altLang="fa-IR" sz="1600">
                <a:cs typeface="Lotus" pitchFamily="2" charset="0"/>
              </a:rPr>
              <a:t> نصب شده </a:t>
            </a:r>
            <a:r>
              <a:rPr lang="fa-IR" altLang="fa-IR" sz="1600">
                <a:cs typeface="Lotus" pitchFamily="2" charset="0"/>
              </a:rPr>
              <a:t>برای جلوگيری از </a:t>
            </a:r>
            <a:r>
              <a:rPr lang="ar-SA" altLang="fa-IR" sz="1600">
                <a:cs typeface="Lotus" pitchFamily="2" charset="0"/>
              </a:rPr>
              <a:t>افزايش فشار در داخل درام و موتور والوونت كه در موقع افت فشار</a:t>
            </a:r>
            <a:r>
              <a:rPr lang="fa-IR" altLang="fa-IR" sz="1600">
                <a:cs typeface="Lotus" pitchFamily="2" charset="0"/>
              </a:rPr>
              <a:t> و </a:t>
            </a:r>
            <a:r>
              <a:rPr lang="ar-SA" altLang="fa-IR" sz="1600">
                <a:cs typeface="Lotus" pitchFamily="2" charset="0"/>
              </a:rPr>
              <a:t>جلوگيري</a:t>
            </a:r>
            <a:r>
              <a:rPr lang="fa-IR" altLang="fa-IR" sz="1600">
                <a:cs typeface="Lotus" pitchFamily="2" charset="0"/>
              </a:rPr>
              <a:t> از </a:t>
            </a:r>
            <a:r>
              <a:rPr lang="ar-SA" altLang="fa-IR" sz="1600">
                <a:cs typeface="Lotus" pitchFamily="2" charset="0"/>
              </a:rPr>
              <a:t>ايجاد شدن خلاء در داخل درام</a:t>
            </a:r>
            <a:r>
              <a:rPr lang="fa-IR" altLang="fa-IR" sz="1600">
                <a:cs typeface="Lotus" pitchFamily="2" charset="0"/>
              </a:rPr>
              <a:t> به کار می رود .</a:t>
            </a:r>
            <a:endParaRPr lang="ar-SA" altLang="fa-IR" sz="1600">
              <a:cs typeface="Lotus" pitchFamily="2" charset="0"/>
            </a:endParaRPr>
          </a:p>
          <a:p>
            <a:pPr eaLnBrk="1" hangingPunct="1">
              <a:lnSpc>
                <a:spcPct val="110000"/>
              </a:lnSpc>
            </a:pPr>
            <a:r>
              <a:rPr lang="ar-SA" altLang="fa-IR" sz="1600">
                <a:cs typeface="Lotus" pitchFamily="2" charset="0"/>
              </a:rPr>
              <a:t>انشعاب ديگري </a:t>
            </a:r>
            <a:r>
              <a:rPr lang="fa-IR" altLang="fa-IR" sz="1600">
                <a:cs typeface="Lotus" pitchFamily="2" charset="0"/>
              </a:rPr>
              <a:t> هم از درام </a:t>
            </a:r>
            <a:r>
              <a:rPr lang="ar-SA" altLang="fa-IR" sz="1600">
                <a:cs typeface="Lotus" pitchFamily="2" charset="0"/>
              </a:rPr>
              <a:t>گرفته </a:t>
            </a:r>
            <a:r>
              <a:rPr lang="fa-IR" altLang="fa-IR" sz="1600">
                <a:cs typeface="Lotus" pitchFamily="2" charset="0"/>
              </a:rPr>
              <a:t>شده و </a:t>
            </a:r>
            <a:r>
              <a:rPr lang="ar-SA" altLang="fa-IR" sz="1600">
                <a:cs typeface="Lotus" pitchFamily="2" charset="0"/>
              </a:rPr>
              <a:t>به بلوداون</a:t>
            </a:r>
            <a:r>
              <a:rPr lang="fa-IR" altLang="fa-IR" sz="1600">
                <a:cs typeface="Lotus" pitchFamily="2" charset="0"/>
              </a:rPr>
              <a:t> ارسال می گردد </a:t>
            </a:r>
            <a:r>
              <a:rPr lang="ar-SA" altLang="fa-IR" sz="1600">
                <a:cs typeface="Lotus" pitchFamily="2" charset="0"/>
              </a:rPr>
              <a:t>تا از آن مسير براي نمونه گيري جهت </a:t>
            </a:r>
            <a:r>
              <a:rPr lang="fa-IR" altLang="fa-IR" sz="1600">
                <a:cs typeface="Lotus" pitchFamily="2" charset="0"/>
              </a:rPr>
              <a:t>آزمايش و </a:t>
            </a:r>
            <a:r>
              <a:rPr lang="ar-SA" altLang="fa-IR" sz="1600">
                <a:cs typeface="Lotus" pitchFamily="2" charset="0"/>
              </a:rPr>
              <a:t>كنترل كيفيت شيميايي آب </a:t>
            </a:r>
            <a:r>
              <a:rPr lang="fa-IR" altLang="fa-IR" sz="1600">
                <a:cs typeface="Lotus" pitchFamily="2" charset="0"/>
              </a:rPr>
              <a:t>بکار رود .</a:t>
            </a:r>
            <a:endParaRPr lang="ar-SA" altLang="fa-IR" sz="1600">
              <a:cs typeface="Lotus" pitchFamily="2" charset="0"/>
            </a:endParaRPr>
          </a:p>
          <a:p>
            <a:pPr eaLnBrk="1" hangingPunct="1">
              <a:lnSpc>
                <a:spcPct val="110000"/>
              </a:lnSpc>
            </a:pPr>
            <a:r>
              <a:rPr lang="ar-SA" altLang="fa-IR" sz="1600">
                <a:cs typeface="Lotus" pitchFamily="2" charset="0"/>
              </a:rPr>
              <a:t>مسيري براي تزريق مواد شيميايي</a:t>
            </a:r>
            <a:r>
              <a:rPr lang="fa-IR" altLang="fa-IR" sz="1600">
                <a:cs typeface="Lotus" pitchFamily="2" charset="0"/>
              </a:rPr>
              <a:t> </a:t>
            </a:r>
            <a:r>
              <a:rPr lang="ar-SA" altLang="fa-IR" sz="1600">
                <a:cs typeface="Lotus" pitchFamily="2" charset="0"/>
              </a:rPr>
              <a:t>به درام</a:t>
            </a:r>
            <a:r>
              <a:rPr lang="fa-IR" altLang="fa-IR" sz="1600">
                <a:cs typeface="Lotus" pitchFamily="2" charset="0"/>
              </a:rPr>
              <a:t> </a:t>
            </a:r>
            <a:r>
              <a:rPr lang="en-US" altLang="fa-IR" sz="1600">
                <a:cs typeface="Lotus" pitchFamily="2" charset="0"/>
              </a:rPr>
              <a:t>IP </a:t>
            </a:r>
            <a:r>
              <a:rPr lang="ar-SA" altLang="fa-IR" sz="1600">
                <a:cs typeface="Lotus" pitchFamily="2" charset="0"/>
              </a:rPr>
              <a:t>تعبيه شده است</a:t>
            </a:r>
            <a:r>
              <a:rPr lang="en-US" altLang="fa-IR" sz="1600">
                <a:cs typeface="Lotus" pitchFamily="2" charset="0"/>
              </a:rPr>
              <a:t> </a:t>
            </a:r>
            <a:r>
              <a:rPr lang="fa-IR" altLang="fa-IR" sz="1600">
                <a:cs typeface="Lotus" pitchFamily="2" charset="0"/>
              </a:rPr>
              <a:t> .</a:t>
            </a:r>
            <a:endParaRPr lang="en-US" altLang="fa-IR" sz="1600">
              <a:cs typeface="Lotus" pitchFamily="2" charset="0"/>
            </a:endParaRPr>
          </a:p>
        </p:txBody>
      </p:sp>
    </p:spTree>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B628619-A237-4FD8-8890-646DDF95B17F}"/>
              </a:ext>
            </a:extLst>
          </p:cNvPr>
          <p:cNvSpPr>
            <a:spLocks noGrp="1" noChangeArrowheads="1"/>
          </p:cNvSpPr>
          <p:nvPr>
            <p:ph type="title"/>
          </p:nvPr>
        </p:nvSpPr>
        <p:spPr/>
        <p:txBody>
          <a:bodyPr/>
          <a:lstStyle/>
          <a:p>
            <a:pPr eaLnBrk="1" hangingPunct="1"/>
            <a:r>
              <a:rPr lang="ar-SA" altLang="fa-IR" b="1">
                <a:cs typeface="Titr" pitchFamily="2" charset="0"/>
              </a:rPr>
              <a:t>سيستم</a:t>
            </a:r>
            <a:r>
              <a:rPr lang="fa-IR" altLang="fa-IR" b="1"/>
              <a:t> </a:t>
            </a:r>
            <a:r>
              <a:rPr lang="en-US" altLang="fa-IR" b="1"/>
              <a:t> HP</a:t>
            </a:r>
          </a:p>
        </p:txBody>
      </p:sp>
      <p:sp>
        <p:nvSpPr>
          <p:cNvPr id="74755" name="Rectangle 3">
            <a:extLst>
              <a:ext uri="{FF2B5EF4-FFF2-40B4-BE49-F238E27FC236}">
                <a16:creationId xmlns:a16="http://schemas.microsoft.com/office/drawing/2014/main" id="{7F0E00EE-85A1-4D0A-A659-D740BB29F81D}"/>
              </a:ext>
            </a:extLst>
          </p:cNvPr>
          <p:cNvSpPr>
            <a:spLocks noGrp="1" noChangeArrowheads="1"/>
          </p:cNvSpPr>
          <p:nvPr>
            <p:ph type="body" idx="1"/>
          </p:nvPr>
        </p:nvSpPr>
        <p:spPr/>
        <p:txBody>
          <a:bodyPr/>
          <a:lstStyle/>
          <a:p>
            <a:pPr eaLnBrk="1" hangingPunct="1"/>
            <a:r>
              <a:rPr lang="ar-SA" altLang="fa-IR" b="1"/>
              <a:t>هدف </a:t>
            </a:r>
            <a:r>
              <a:rPr lang="en-US" altLang="fa-IR"/>
              <a:t>:</a:t>
            </a:r>
            <a:endParaRPr lang="fa-IR" altLang="fa-IR"/>
          </a:p>
          <a:p>
            <a:pPr eaLnBrk="1" hangingPunct="1">
              <a:buFont typeface="Wingdings" panose="05000000000000000000" pitchFamily="2" charset="2"/>
              <a:buNone/>
            </a:pPr>
            <a:r>
              <a:rPr lang="ar-SA" altLang="fa-IR"/>
              <a:t>١</a:t>
            </a:r>
            <a:r>
              <a:rPr lang="en-US" altLang="fa-IR"/>
              <a:t> - </a:t>
            </a:r>
            <a:r>
              <a:rPr lang="ar-SA" altLang="fa-IR"/>
              <a:t>تامين </a:t>
            </a:r>
            <a:r>
              <a:rPr lang="fa-IR" altLang="fa-IR"/>
              <a:t>بخ</a:t>
            </a:r>
            <a:r>
              <a:rPr lang="ar-SA" altLang="fa-IR"/>
              <a:t>ار با كيفيت مناسب شيميايي و ترموديناميك جهت توربين</a:t>
            </a:r>
            <a:r>
              <a:rPr lang="en-US" altLang="fa-IR"/>
              <a:t> </a:t>
            </a:r>
            <a:r>
              <a:rPr lang="fa-IR" altLang="fa-IR"/>
              <a:t>بخار</a:t>
            </a:r>
          </a:p>
          <a:p>
            <a:pPr eaLnBrk="1" hangingPunct="1"/>
            <a:r>
              <a:rPr lang="ar-SA" altLang="fa-IR"/>
              <a:t>٢</a:t>
            </a:r>
            <a:r>
              <a:rPr lang="en-US" altLang="fa-IR"/>
              <a:t>- </a:t>
            </a:r>
            <a:r>
              <a:rPr lang="ar-SA" altLang="fa-IR"/>
              <a:t>مصرف در اجكتور اصلي </a:t>
            </a:r>
            <a:endParaRPr lang="fa-IR" altLang="fa-IR"/>
          </a:p>
          <a:p>
            <a:pPr eaLnBrk="1" hangingPunct="1"/>
            <a:endParaRPr lang="en-US" altLang="fa-IR"/>
          </a:p>
        </p:txBody>
      </p:sp>
    </p:spTree>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67AFE81-E0BD-46AA-9DAE-B1489AAB709B}"/>
              </a:ext>
            </a:extLst>
          </p:cNvPr>
          <p:cNvSpPr>
            <a:spLocks noGrp="1" noChangeArrowheads="1"/>
          </p:cNvSpPr>
          <p:nvPr>
            <p:ph type="title"/>
          </p:nvPr>
        </p:nvSpPr>
        <p:spPr/>
        <p:txBody>
          <a:bodyPr/>
          <a:lstStyle/>
          <a:p>
            <a:pPr eaLnBrk="1" hangingPunct="1"/>
            <a:r>
              <a:rPr lang="fa-IR" altLang="fa-IR">
                <a:cs typeface="Titr" pitchFamily="2" charset="0"/>
              </a:rPr>
              <a:t>اجزای سيستم</a:t>
            </a:r>
            <a:r>
              <a:rPr lang="fa-IR" altLang="fa-IR"/>
              <a:t> </a:t>
            </a:r>
            <a:r>
              <a:rPr lang="en-US" altLang="fa-IR"/>
              <a:t>HP</a:t>
            </a:r>
          </a:p>
        </p:txBody>
      </p:sp>
      <p:sp>
        <p:nvSpPr>
          <p:cNvPr id="75779" name="Rectangle 3">
            <a:extLst>
              <a:ext uri="{FF2B5EF4-FFF2-40B4-BE49-F238E27FC236}">
                <a16:creationId xmlns:a16="http://schemas.microsoft.com/office/drawing/2014/main" id="{91BF0D89-8792-4683-8ABE-4DC76ED76304}"/>
              </a:ext>
            </a:extLst>
          </p:cNvPr>
          <p:cNvSpPr>
            <a:spLocks noGrp="1" noChangeArrowheads="1"/>
          </p:cNvSpPr>
          <p:nvPr>
            <p:ph type="body" idx="1"/>
          </p:nvPr>
        </p:nvSpPr>
        <p:spPr/>
        <p:txBody>
          <a:bodyPr/>
          <a:lstStyle/>
          <a:p>
            <a:pPr eaLnBrk="1" hangingPunct="1">
              <a:lnSpc>
                <a:spcPct val="110000"/>
              </a:lnSpc>
            </a:pPr>
            <a:r>
              <a:rPr lang="ar-SA" altLang="fa-IR" sz="2800" b="1">
                <a:cs typeface="Lotus" pitchFamily="2" charset="0"/>
              </a:rPr>
              <a:t>اجزاء </a:t>
            </a:r>
            <a:r>
              <a:rPr lang="en-US" altLang="fa-IR" sz="2800">
                <a:cs typeface="Lotus" pitchFamily="2" charset="0"/>
              </a:rPr>
              <a:t>:</a:t>
            </a:r>
            <a:endParaRPr lang="ar-SA" altLang="fa-IR" sz="2800">
              <a:cs typeface="Lotus" pitchFamily="2" charset="0"/>
            </a:endParaRPr>
          </a:p>
          <a:p>
            <a:pPr eaLnBrk="1" hangingPunct="1">
              <a:lnSpc>
                <a:spcPct val="110000"/>
              </a:lnSpc>
              <a:buFont typeface="Wingdings" panose="05000000000000000000" pitchFamily="2" charset="2"/>
              <a:buNone/>
            </a:pPr>
            <a:r>
              <a:rPr lang="fa-IR" altLang="fa-IR" sz="2400">
                <a:cs typeface="Lotus" pitchFamily="2" charset="0"/>
              </a:rPr>
              <a:t>1- </a:t>
            </a:r>
            <a:r>
              <a:rPr lang="en-US" altLang="fa-IR" sz="2400">
                <a:cs typeface="Lotus" pitchFamily="2" charset="0"/>
              </a:rPr>
              <a:t>HP</a:t>
            </a:r>
            <a:r>
              <a:rPr lang="fa-IR" altLang="fa-IR" sz="2400">
                <a:cs typeface="Lotus" pitchFamily="2" charset="0"/>
              </a:rPr>
              <a:t> درام     2- اکونومايزر اوليه   3-اکونومايزر ثانويه </a:t>
            </a:r>
          </a:p>
          <a:p>
            <a:pPr eaLnBrk="1" hangingPunct="1">
              <a:lnSpc>
                <a:spcPct val="110000"/>
              </a:lnSpc>
              <a:buFont typeface="Wingdings" panose="05000000000000000000" pitchFamily="2" charset="2"/>
              <a:buNone/>
            </a:pPr>
            <a:r>
              <a:rPr lang="fa-IR" altLang="fa-IR" sz="2400">
                <a:cs typeface="Lotus" pitchFamily="2" charset="0"/>
              </a:rPr>
              <a:t>4 - </a:t>
            </a:r>
            <a:r>
              <a:rPr lang="ar-SA" altLang="fa-IR" sz="2400">
                <a:cs typeface="Lotus" pitchFamily="2" charset="0"/>
              </a:rPr>
              <a:t>والو موتوري ونت</a:t>
            </a:r>
            <a:r>
              <a:rPr lang="en-US" altLang="fa-IR" sz="2400">
                <a:cs typeface="Lotus" pitchFamily="2" charset="0"/>
              </a:rPr>
              <a:t> </a:t>
            </a:r>
            <a:r>
              <a:rPr lang="fa-IR" altLang="fa-IR" sz="2400">
                <a:cs typeface="Lotus" pitchFamily="2" charset="0"/>
              </a:rPr>
              <a:t> </a:t>
            </a:r>
            <a:r>
              <a:rPr lang="en-US" altLang="fa-IR" sz="2400">
                <a:cs typeface="Lotus" pitchFamily="2" charset="0"/>
              </a:rPr>
              <a:t>HP</a:t>
            </a:r>
            <a:r>
              <a:rPr lang="ar-SA" altLang="fa-IR" sz="2400">
                <a:cs typeface="Lotus" pitchFamily="2" charset="0"/>
              </a:rPr>
              <a:t> دارم</a:t>
            </a:r>
            <a:r>
              <a:rPr lang="en-US" altLang="fa-IR" sz="2400">
                <a:cs typeface="Lotus" pitchFamily="2" charset="0"/>
              </a:rPr>
              <a:t> </a:t>
            </a:r>
            <a:r>
              <a:rPr lang="fa-IR" altLang="fa-IR" sz="2400">
                <a:cs typeface="Lotus" pitchFamily="2" charset="0"/>
              </a:rPr>
              <a:t>  5- اوپراتور</a:t>
            </a:r>
          </a:p>
          <a:p>
            <a:pPr eaLnBrk="1" hangingPunct="1">
              <a:lnSpc>
                <a:spcPct val="110000"/>
              </a:lnSpc>
              <a:buFont typeface="Wingdings" panose="05000000000000000000" pitchFamily="2" charset="2"/>
              <a:buNone/>
            </a:pPr>
            <a:r>
              <a:rPr lang="ar-SA" altLang="fa-IR" sz="2400">
                <a:cs typeface="Lotus" pitchFamily="2" charset="0"/>
              </a:rPr>
              <a:t> </a:t>
            </a:r>
            <a:r>
              <a:rPr lang="fa-IR" altLang="fa-IR" sz="2400">
                <a:cs typeface="Lotus" pitchFamily="2" charset="0"/>
              </a:rPr>
              <a:t>6- </a:t>
            </a:r>
            <a:r>
              <a:rPr lang="ar-SA" altLang="fa-IR" sz="2400">
                <a:cs typeface="Lotus" pitchFamily="2" charset="0"/>
              </a:rPr>
              <a:t>والو موتوري ونت خط سوپرهيت </a:t>
            </a:r>
            <a:r>
              <a:rPr lang="fa-IR" altLang="fa-IR" sz="2400">
                <a:cs typeface="Lotus" pitchFamily="2" charset="0"/>
              </a:rPr>
              <a:t> </a:t>
            </a:r>
            <a:r>
              <a:rPr lang="en-US" altLang="fa-IR" sz="2400">
                <a:cs typeface="Lotus" pitchFamily="2" charset="0"/>
              </a:rPr>
              <a:t>EVR</a:t>
            </a:r>
            <a:r>
              <a:rPr lang="fa-IR" altLang="fa-IR" sz="2400">
                <a:cs typeface="Lotus" pitchFamily="2" charset="0"/>
              </a:rPr>
              <a:t> </a:t>
            </a:r>
          </a:p>
          <a:p>
            <a:pPr eaLnBrk="1" hangingPunct="1">
              <a:lnSpc>
                <a:spcPct val="110000"/>
              </a:lnSpc>
              <a:buFont typeface="Wingdings" panose="05000000000000000000" pitchFamily="2" charset="2"/>
              <a:buNone/>
            </a:pPr>
            <a:r>
              <a:rPr lang="fa-IR" altLang="fa-IR" sz="2400">
                <a:cs typeface="Lotus" pitchFamily="2" charset="0"/>
              </a:rPr>
              <a:t> 7-</a:t>
            </a:r>
            <a:r>
              <a:rPr lang="en-US" altLang="fa-IR" sz="2400">
                <a:cs typeface="Lotus" pitchFamily="2" charset="0"/>
              </a:rPr>
              <a:t> </a:t>
            </a:r>
            <a:r>
              <a:rPr lang="ar-SA" altLang="fa-IR" sz="2400">
                <a:cs typeface="Lotus" pitchFamily="2" charset="0"/>
              </a:rPr>
              <a:t>سيم كنترل دماي بخار سوپر هيت</a:t>
            </a:r>
            <a:r>
              <a:rPr lang="en-US" altLang="fa-IR">
                <a:cs typeface="Lotus" pitchFamily="2" charset="0"/>
              </a:rPr>
              <a:t>   </a:t>
            </a:r>
            <a:r>
              <a:rPr lang="fa-IR" altLang="fa-IR" sz="2400">
                <a:cs typeface="Lotus" pitchFamily="2" charset="0"/>
              </a:rPr>
              <a:t>8-</a:t>
            </a:r>
            <a:r>
              <a:rPr lang="en-US" altLang="fa-IR" sz="2400">
                <a:cs typeface="Lotus" pitchFamily="2" charset="0"/>
              </a:rPr>
              <a:t> </a:t>
            </a:r>
            <a:r>
              <a:rPr lang="fa-IR" altLang="fa-IR" sz="2400">
                <a:cs typeface="Lotus" pitchFamily="2" charset="0"/>
              </a:rPr>
              <a:t> </a:t>
            </a:r>
            <a:r>
              <a:rPr lang="ar-SA" altLang="fa-IR" sz="2400">
                <a:cs typeface="Lotus" pitchFamily="2" charset="0"/>
              </a:rPr>
              <a:t>سفتي والو</a:t>
            </a:r>
            <a:r>
              <a:rPr lang="en-US" altLang="fa-IR" sz="2400">
                <a:cs typeface="Lotus" pitchFamily="2" charset="0"/>
              </a:rPr>
              <a:t> </a:t>
            </a:r>
            <a:r>
              <a:rPr lang="ar-SA" altLang="fa-IR" sz="2400">
                <a:cs typeface="Lotus" pitchFamily="2" charset="0"/>
              </a:rPr>
              <a:t>درام</a:t>
            </a:r>
            <a:r>
              <a:rPr lang="fa-IR" altLang="fa-IR" sz="2400">
                <a:cs typeface="Lotus" pitchFamily="2" charset="0"/>
              </a:rPr>
              <a:t> </a:t>
            </a:r>
          </a:p>
          <a:p>
            <a:pPr eaLnBrk="1" hangingPunct="1">
              <a:lnSpc>
                <a:spcPct val="110000"/>
              </a:lnSpc>
              <a:buFont typeface="Wingdings" panose="05000000000000000000" pitchFamily="2" charset="2"/>
              <a:buNone/>
            </a:pPr>
            <a:r>
              <a:rPr lang="fa-IR" altLang="fa-IR" sz="2400">
                <a:cs typeface="Lotus" pitchFamily="2" charset="0"/>
              </a:rPr>
              <a:t> 9- </a:t>
            </a:r>
            <a:r>
              <a:rPr lang="ar-SA" altLang="fa-IR" sz="2400">
                <a:cs typeface="Lotus" pitchFamily="2" charset="0"/>
              </a:rPr>
              <a:t>سفتي والو خط سوپرهيت</a:t>
            </a:r>
            <a:r>
              <a:rPr lang="fa-IR" altLang="fa-IR" sz="2400">
                <a:cs typeface="Lotus" pitchFamily="2" charset="0"/>
              </a:rPr>
              <a:t>   10-</a:t>
            </a:r>
            <a:r>
              <a:rPr lang="en-US" altLang="fa-IR" sz="2400">
                <a:cs typeface="Lotus" pitchFamily="2" charset="0"/>
              </a:rPr>
              <a:t> </a:t>
            </a:r>
            <a:r>
              <a:rPr lang="fa-IR" altLang="fa-IR" sz="2400">
                <a:cs typeface="Lotus" pitchFamily="2" charset="0"/>
              </a:rPr>
              <a:t> </a:t>
            </a:r>
            <a:r>
              <a:rPr lang="ar-SA" altLang="fa-IR" sz="2400">
                <a:cs typeface="Lotus" pitchFamily="2" charset="0"/>
              </a:rPr>
              <a:t>مسير </a:t>
            </a:r>
            <a:r>
              <a:rPr lang="fa-IR" altLang="fa-IR" sz="2400">
                <a:cs typeface="Lotus" pitchFamily="2" charset="0"/>
              </a:rPr>
              <a:t>بلودان به درام</a:t>
            </a:r>
            <a:endParaRPr lang="ar-SA" altLang="fa-IR" sz="2400">
              <a:cs typeface="Lotus" pitchFamily="2" charset="0"/>
            </a:endParaRPr>
          </a:p>
          <a:p>
            <a:pPr eaLnBrk="1" hangingPunct="1">
              <a:lnSpc>
                <a:spcPct val="110000"/>
              </a:lnSpc>
              <a:buFont typeface="Wingdings" panose="05000000000000000000" pitchFamily="2" charset="2"/>
              <a:buNone/>
            </a:pPr>
            <a:r>
              <a:rPr lang="fa-IR" altLang="fa-IR" sz="2400">
                <a:cs typeface="Lotus" pitchFamily="2" charset="0"/>
              </a:rPr>
              <a:t>11</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سوپر هيتر</a:t>
            </a:r>
            <a:r>
              <a:rPr lang="fa-IR" altLang="fa-IR" sz="2400">
                <a:cs typeface="Lotus" pitchFamily="2" charset="0"/>
              </a:rPr>
              <a:t> اوليه  12 – سوپر هيتر ثانويه    13</a:t>
            </a:r>
            <a:r>
              <a:rPr lang="en-US" altLang="fa-IR" sz="2400">
                <a:cs typeface="Lotus" pitchFamily="2" charset="0"/>
              </a:rPr>
              <a:t> </a:t>
            </a:r>
            <a:r>
              <a:rPr lang="fa-IR" altLang="fa-IR" sz="2400">
                <a:cs typeface="Lotus" pitchFamily="2" charset="0"/>
              </a:rPr>
              <a:t>-</a:t>
            </a:r>
            <a:r>
              <a:rPr lang="en-US" altLang="fa-IR" sz="2400">
                <a:cs typeface="Lotus" pitchFamily="2" charset="0"/>
              </a:rPr>
              <a:t> </a:t>
            </a:r>
            <a:r>
              <a:rPr lang="ar-SA" altLang="fa-IR" sz="2400">
                <a:cs typeface="Lotus" pitchFamily="2" charset="0"/>
              </a:rPr>
              <a:t>والو پنوموتيكي</a:t>
            </a:r>
            <a:r>
              <a:rPr lang="en-US" altLang="fa-IR" sz="2400">
                <a:cs typeface="Lotus" pitchFamily="2" charset="0"/>
              </a:rPr>
              <a:t>HP</a:t>
            </a:r>
            <a:r>
              <a:rPr lang="fa-IR" altLang="fa-IR" sz="2400">
                <a:cs typeface="Lotus" pitchFamily="2" charset="0"/>
              </a:rPr>
              <a:t>  </a:t>
            </a:r>
          </a:p>
          <a:p>
            <a:pPr eaLnBrk="1" hangingPunct="1">
              <a:lnSpc>
                <a:spcPct val="110000"/>
              </a:lnSpc>
              <a:buFont typeface="Wingdings" panose="05000000000000000000" pitchFamily="2" charset="2"/>
              <a:buNone/>
            </a:pPr>
            <a:r>
              <a:rPr lang="fa-IR" altLang="fa-IR" sz="2400">
                <a:cs typeface="Lotus" pitchFamily="2" charset="0"/>
              </a:rPr>
              <a:t>14-</a:t>
            </a:r>
            <a:r>
              <a:rPr lang="en-US" altLang="fa-IR">
                <a:cs typeface="Lotus" pitchFamily="2" charset="0"/>
              </a:rPr>
              <a:t> </a:t>
            </a:r>
            <a:r>
              <a:rPr lang="ar-SA" altLang="fa-IR" sz="2400">
                <a:cs typeface="Lotus" pitchFamily="2" charset="0"/>
              </a:rPr>
              <a:t>مسير دي سيركوله به فلاش تانك </a:t>
            </a:r>
            <a:endParaRPr lang="en-US" altLang="fa-IR" sz="2400">
              <a:cs typeface="Lotus" pitchFamily="2" charset="0"/>
            </a:endParaRPr>
          </a:p>
        </p:txBody>
      </p:sp>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924FDEA-78D5-43A9-8210-5FFF4969DA92}"/>
              </a:ext>
            </a:extLst>
          </p:cNvPr>
          <p:cNvSpPr>
            <a:spLocks noGrp="1" noChangeArrowheads="1"/>
          </p:cNvSpPr>
          <p:nvPr>
            <p:ph type="title"/>
          </p:nvPr>
        </p:nvSpPr>
        <p:spPr/>
        <p:txBody>
          <a:bodyPr/>
          <a:lstStyle/>
          <a:p>
            <a:pPr eaLnBrk="1" hangingPunct="1"/>
            <a:r>
              <a:rPr lang="fa-IR" altLang="fa-IR" b="1">
                <a:cs typeface="Titr" pitchFamily="2" charset="0"/>
              </a:rPr>
              <a:t>وظيفه</a:t>
            </a:r>
            <a:r>
              <a:rPr lang="ar-SA" altLang="fa-IR" b="1">
                <a:cs typeface="Titr" pitchFamily="2" charset="0"/>
              </a:rPr>
              <a:t> درام</a:t>
            </a:r>
            <a:r>
              <a:rPr lang="en-US" altLang="fa-IR"/>
              <a:t> HP</a:t>
            </a:r>
            <a:r>
              <a:rPr lang="fa-IR" altLang="fa-IR"/>
              <a:t> </a:t>
            </a:r>
            <a:r>
              <a:rPr lang="fa-IR" altLang="fa-IR">
                <a:cs typeface="Titr" pitchFamily="2" charset="0"/>
              </a:rPr>
              <a:t>و تجهيزات آن</a:t>
            </a:r>
            <a:endParaRPr lang="en-US" altLang="fa-IR">
              <a:cs typeface="Titr" pitchFamily="2" charset="0"/>
            </a:endParaRPr>
          </a:p>
        </p:txBody>
      </p:sp>
      <p:sp>
        <p:nvSpPr>
          <p:cNvPr id="76803" name="Rectangle 3">
            <a:extLst>
              <a:ext uri="{FF2B5EF4-FFF2-40B4-BE49-F238E27FC236}">
                <a16:creationId xmlns:a16="http://schemas.microsoft.com/office/drawing/2014/main" id="{AEE5A0AE-BE70-491A-BC7D-4219624375C5}"/>
              </a:ext>
            </a:extLst>
          </p:cNvPr>
          <p:cNvSpPr>
            <a:spLocks noGrp="1" noChangeArrowheads="1"/>
          </p:cNvSpPr>
          <p:nvPr>
            <p:ph type="body" idx="1"/>
          </p:nvPr>
        </p:nvSpPr>
        <p:spPr/>
        <p:txBody>
          <a:bodyPr/>
          <a:lstStyle/>
          <a:p>
            <a:pPr eaLnBrk="1" hangingPunct="1">
              <a:lnSpc>
                <a:spcPct val="110000"/>
              </a:lnSpc>
            </a:pPr>
            <a:r>
              <a:rPr lang="ar-SA" altLang="fa-IR" sz="1400">
                <a:cs typeface="Lotus" pitchFamily="2" charset="0"/>
              </a:rPr>
              <a:t>وظيفه درام</a:t>
            </a:r>
            <a:r>
              <a:rPr lang="fa-IR" altLang="fa-IR" sz="1400">
                <a:cs typeface="Lotus" pitchFamily="2" charset="0"/>
              </a:rPr>
              <a:t> </a:t>
            </a:r>
            <a:r>
              <a:rPr lang="en-US" altLang="fa-IR" sz="1400">
                <a:cs typeface="Lotus" pitchFamily="2" charset="0"/>
              </a:rPr>
              <a:t>HP</a:t>
            </a:r>
            <a:r>
              <a:rPr lang="ar-SA" altLang="fa-IR" sz="1400">
                <a:cs typeface="Lotus" pitchFamily="2" charset="0"/>
              </a:rPr>
              <a:t> </a:t>
            </a:r>
            <a:r>
              <a:rPr lang="fa-IR" altLang="fa-IR" sz="1400">
                <a:cs typeface="Lotus" pitchFamily="2" charset="0"/>
              </a:rPr>
              <a:t>هم همانند درام </a:t>
            </a:r>
            <a:r>
              <a:rPr lang="en-US" altLang="fa-IR" sz="1400">
                <a:cs typeface="Lotus" pitchFamily="2" charset="0"/>
              </a:rPr>
              <a:t>IP </a:t>
            </a:r>
            <a:r>
              <a:rPr lang="fa-IR" altLang="fa-IR" sz="1400">
                <a:cs typeface="Lotus" pitchFamily="2" charset="0"/>
              </a:rPr>
              <a:t> </a:t>
            </a:r>
            <a:r>
              <a:rPr lang="ar-SA" altLang="fa-IR" sz="1400">
                <a:cs typeface="Lotus" pitchFamily="2" charset="0"/>
              </a:rPr>
              <a:t>جداسازي آب از بخار بوسيله سيكرون</a:t>
            </a:r>
            <a:r>
              <a:rPr lang="fa-IR" altLang="fa-IR" sz="1400">
                <a:cs typeface="Lotus" pitchFamily="2" charset="0"/>
              </a:rPr>
              <a:t>ه</a:t>
            </a:r>
            <a:r>
              <a:rPr lang="ar-SA" altLang="fa-IR" sz="1400">
                <a:cs typeface="Lotus" pitchFamily="2" charset="0"/>
              </a:rPr>
              <a:t>اي كه در داخل آ</a:t>
            </a:r>
            <a:r>
              <a:rPr lang="fa-IR" altLang="fa-IR" sz="1400">
                <a:cs typeface="Lotus" pitchFamily="2" charset="0"/>
              </a:rPr>
              <a:t>ن</a:t>
            </a:r>
            <a:r>
              <a:rPr lang="ar-SA" altLang="fa-IR" sz="1400">
                <a:cs typeface="Lotus" pitchFamily="2" charset="0"/>
              </a:rPr>
              <a:t> نصب شده بخار اشباء خروجي</a:t>
            </a:r>
            <a:r>
              <a:rPr lang="fa-IR" altLang="fa-IR" sz="1400">
                <a:cs typeface="Lotus" pitchFamily="2" charset="0"/>
              </a:rPr>
              <a:t> </a:t>
            </a:r>
            <a:r>
              <a:rPr lang="ar-SA" altLang="fa-IR" sz="1400">
                <a:cs typeface="Lotus" pitchFamily="2" charset="0"/>
              </a:rPr>
              <a:t>از اوپراتور</a:t>
            </a:r>
            <a:r>
              <a:rPr lang="en-US" altLang="fa-IR" sz="1400">
                <a:cs typeface="Lotus" pitchFamily="2" charset="0"/>
              </a:rPr>
              <a:t>HP</a:t>
            </a:r>
            <a:r>
              <a:rPr lang="fa-IR" altLang="fa-IR" sz="1400">
                <a:cs typeface="Lotus" pitchFamily="2" charset="0"/>
              </a:rPr>
              <a:t> </a:t>
            </a:r>
            <a:r>
              <a:rPr lang="ar-SA" altLang="fa-IR" sz="1400">
                <a:cs typeface="Lotus" pitchFamily="2" charset="0"/>
              </a:rPr>
              <a:t>وارد سيكرونها شده دراثر نيروي گريز از مركز قطرات آب كه سنگين مي باشند به پايين يعني</a:t>
            </a:r>
            <a:r>
              <a:rPr lang="en-US" altLang="fa-IR" sz="1400">
                <a:cs typeface="Lotus" pitchFamily="2" charset="0"/>
              </a:rPr>
              <a:t> </a:t>
            </a:r>
            <a:r>
              <a:rPr lang="ar-SA" altLang="fa-IR" sz="1400">
                <a:cs typeface="Lotus" pitchFamily="2" charset="0"/>
              </a:rPr>
              <a:t>داخل مخزن ريخته شده قطرات بخار بعلت سبك بودن در بالاي درام </a:t>
            </a:r>
            <a:r>
              <a:rPr lang="en-US" altLang="fa-IR" sz="1400">
                <a:cs typeface="Lotus" pitchFamily="2" charset="0"/>
              </a:rPr>
              <a:t>HP</a:t>
            </a:r>
            <a:r>
              <a:rPr lang="fa-IR" altLang="fa-IR" sz="1400">
                <a:cs typeface="Lotus" pitchFamily="2" charset="0"/>
              </a:rPr>
              <a:t> </a:t>
            </a:r>
            <a:r>
              <a:rPr lang="ar-SA" altLang="fa-IR" sz="1400">
                <a:cs typeface="Lotus" pitchFamily="2" charset="0"/>
              </a:rPr>
              <a:t>جمع مي شود بدينوسيله بخار آب جدا مي شود</a:t>
            </a:r>
            <a:r>
              <a:rPr lang="en-US" altLang="fa-IR" sz="1400">
                <a:cs typeface="Lotus" pitchFamily="2" charset="0"/>
              </a:rPr>
              <a:t> </a:t>
            </a:r>
            <a:r>
              <a:rPr lang="ar-SA" altLang="fa-IR" sz="1400">
                <a:cs typeface="Lotus" pitchFamily="2" charset="0"/>
              </a:rPr>
              <a:t>و</a:t>
            </a:r>
            <a:r>
              <a:rPr lang="fa-IR" altLang="fa-IR" sz="1400">
                <a:cs typeface="Lotus" pitchFamily="2" charset="0"/>
              </a:rPr>
              <a:t> </a:t>
            </a:r>
            <a:r>
              <a:rPr lang="ar-SA" altLang="fa-IR" sz="1400">
                <a:cs typeface="Lotus" pitchFamily="2" charset="0"/>
              </a:rPr>
              <a:t>و انشعابهايي كه از بالاي درام گرفته شده بخار اشباع</a:t>
            </a:r>
            <a:r>
              <a:rPr lang="fa-IR" altLang="fa-IR" sz="1400">
                <a:cs typeface="Lotus" pitchFamily="2" charset="0"/>
              </a:rPr>
              <a:t> </a:t>
            </a:r>
            <a:r>
              <a:rPr lang="en-US" altLang="fa-IR" sz="1400">
                <a:cs typeface="Lotus" pitchFamily="2" charset="0"/>
              </a:rPr>
              <a:t>HP</a:t>
            </a:r>
            <a:r>
              <a:rPr lang="fa-IR" altLang="fa-IR" sz="1400">
                <a:cs typeface="Lotus" pitchFamily="2" charset="0"/>
              </a:rPr>
              <a:t> </a:t>
            </a:r>
            <a:r>
              <a:rPr lang="ar-SA" altLang="fa-IR" sz="1400">
                <a:cs typeface="Lotus" pitchFamily="2" charset="0"/>
              </a:rPr>
              <a:t>از طريق آنها وارد لوله هاي فين دار سوپر هيت</a:t>
            </a:r>
            <a:r>
              <a:rPr lang="fa-IR" altLang="fa-IR" sz="1400">
                <a:cs typeface="Lotus" pitchFamily="2" charset="0"/>
              </a:rPr>
              <a:t> اوليه </a:t>
            </a:r>
            <a:r>
              <a:rPr lang="en-US" altLang="fa-IR" sz="1400">
                <a:cs typeface="Lotus" pitchFamily="2" charset="0"/>
              </a:rPr>
              <a:t>HP</a:t>
            </a:r>
            <a:r>
              <a:rPr lang="fa-IR" altLang="fa-IR" sz="1400">
                <a:cs typeface="Lotus" pitchFamily="2" charset="0"/>
              </a:rPr>
              <a:t> </a:t>
            </a:r>
            <a:r>
              <a:rPr lang="ar-SA" altLang="fa-IR" sz="1400">
                <a:cs typeface="Lotus" pitchFamily="2" charset="0"/>
              </a:rPr>
              <a:t>مي گردد </a:t>
            </a:r>
            <a:r>
              <a:rPr lang="fa-IR" altLang="fa-IR" sz="1400">
                <a:cs typeface="Lotus" pitchFamily="2" charset="0"/>
              </a:rPr>
              <a:t>سپس وارد سوپر هيت ثانويه شده </a:t>
            </a:r>
            <a:r>
              <a:rPr lang="ar-SA" altLang="fa-IR" sz="1400">
                <a:cs typeface="Lotus" pitchFamily="2" charset="0"/>
              </a:rPr>
              <a:t> در</a:t>
            </a:r>
            <a:r>
              <a:rPr lang="fa-IR" altLang="fa-IR" sz="1400">
                <a:cs typeface="Lotus" pitchFamily="2" charset="0"/>
              </a:rPr>
              <a:t> اثر</a:t>
            </a:r>
            <a:r>
              <a:rPr lang="ar-SA" altLang="fa-IR" sz="1400">
                <a:cs typeface="Lotus" pitchFamily="2" charset="0"/>
              </a:rPr>
              <a:t> حرارت گاز</a:t>
            </a:r>
            <a:r>
              <a:rPr lang="fa-IR" altLang="fa-IR" sz="1400">
                <a:cs typeface="Lotus" pitchFamily="2" charset="0"/>
              </a:rPr>
              <a:t>های</a:t>
            </a:r>
            <a:r>
              <a:rPr lang="ar-SA" altLang="fa-IR" sz="1400">
                <a:cs typeface="Lotus" pitchFamily="2" charset="0"/>
              </a:rPr>
              <a:t> داغ توربين گازي بخار اشباع خروجي از درام در اين لوله ها تبديل به بخار خشك مي شود و اين بخار به قسمت</a:t>
            </a:r>
            <a:r>
              <a:rPr lang="fa-IR" altLang="fa-IR" sz="1400">
                <a:cs typeface="Lotus" pitchFamily="2" charset="0"/>
              </a:rPr>
              <a:t> </a:t>
            </a:r>
            <a:r>
              <a:rPr lang="en-US" altLang="fa-IR" sz="1400">
                <a:cs typeface="Lotus" pitchFamily="2" charset="0"/>
              </a:rPr>
              <a:t>HP</a:t>
            </a:r>
            <a:r>
              <a:rPr lang="fa-IR" altLang="fa-IR" sz="1400">
                <a:cs typeface="Lotus" pitchFamily="2" charset="0"/>
              </a:rPr>
              <a:t> </a:t>
            </a:r>
            <a:r>
              <a:rPr lang="ar-SA" altLang="fa-IR" sz="1400">
                <a:cs typeface="Lotus" pitchFamily="2" charset="0"/>
              </a:rPr>
              <a:t>توربين از طريق لوله ها هدايت مي شود و از مسير انشعاب بخار براي مسير </a:t>
            </a:r>
            <a:r>
              <a:rPr lang="en-US" altLang="fa-IR" sz="1400">
                <a:cs typeface="Lotus" pitchFamily="2" charset="0"/>
              </a:rPr>
              <a:t>Pegging Steam</a:t>
            </a:r>
            <a:r>
              <a:rPr lang="fa-IR" altLang="fa-IR" sz="1400">
                <a:cs typeface="Lotus" pitchFamily="2" charset="0"/>
              </a:rPr>
              <a:t> </a:t>
            </a:r>
            <a:r>
              <a:rPr lang="ar-SA" altLang="fa-IR" sz="1400">
                <a:cs typeface="Lotus" pitchFamily="2" charset="0"/>
              </a:rPr>
              <a:t>گرفته شده در مسير خط لوله بخار سوپر هيتي به </a:t>
            </a:r>
            <a:r>
              <a:rPr lang="fa-IR" altLang="fa-IR" sz="1400">
                <a:cs typeface="Lotus" pitchFamily="2" charset="0"/>
              </a:rPr>
              <a:t>طرف </a:t>
            </a:r>
            <a:r>
              <a:rPr lang="ar-SA" altLang="fa-IR" sz="1400">
                <a:cs typeface="Lotus" pitchFamily="2" charset="0"/>
              </a:rPr>
              <a:t>توربين</a:t>
            </a:r>
            <a:r>
              <a:rPr lang="fa-IR" altLang="fa-IR" sz="1400">
                <a:cs typeface="Lotus" pitchFamily="2" charset="0"/>
              </a:rPr>
              <a:t> بخار</a:t>
            </a:r>
            <a:r>
              <a:rPr lang="ar-SA" altLang="fa-IR" sz="1400">
                <a:cs typeface="Lotus" pitchFamily="2" charset="0"/>
              </a:rPr>
              <a:t> جريان</a:t>
            </a:r>
            <a:r>
              <a:rPr lang="fa-IR" altLang="fa-IR" sz="1400">
                <a:cs typeface="Lotus" pitchFamily="2" charset="0"/>
              </a:rPr>
              <a:t> پيدا می کند </a:t>
            </a:r>
          </a:p>
          <a:p>
            <a:pPr eaLnBrk="1" hangingPunct="1">
              <a:lnSpc>
                <a:spcPct val="110000"/>
              </a:lnSpc>
            </a:pPr>
            <a:r>
              <a:rPr lang="ar-SA" altLang="fa-IR" sz="1400">
                <a:cs typeface="Lotus" pitchFamily="2" charset="0"/>
              </a:rPr>
              <a:t> موتور والو ونت نصب</a:t>
            </a:r>
            <a:r>
              <a:rPr lang="fa-IR" altLang="fa-IR" sz="1400">
                <a:cs typeface="Lotus" pitchFamily="2" charset="0"/>
              </a:rPr>
              <a:t> شده برای کنترل افت فشار خط </a:t>
            </a:r>
            <a:r>
              <a:rPr lang="en-US" altLang="fa-IR" sz="1400">
                <a:cs typeface="Lotus" pitchFamily="2" charset="0"/>
              </a:rPr>
              <a:t>HP</a:t>
            </a:r>
            <a:r>
              <a:rPr lang="fa-IR" altLang="fa-IR" sz="1400">
                <a:cs typeface="Lotus" pitchFamily="2" charset="0"/>
              </a:rPr>
              <a:t> و برای جلوگيری از ايجاد خلاء در لوله بکار می رود.</a:t>
            </a:r>
            <a:endParaRPr lang="ar-SA" altLang="fa-IR" sz="1400">
              <a:cs typeface="Lotus" pitchFamily="2" charset="0"/>
            </a:endParaRPr>
          </a:p>
          <a:p>
            <a:pPr eaLnBrk="1" hangingPunct="1">
              <a:lnSpc>
                <a:spcPct val="110000"/>
              </a:lnSpc>
            </a:pPr>
            <a:r>
              <a:rPr lang="fa-IR" altLang="fa-IR" sz="1400">
                <a:cs typeface="Lotus" pitchFamily="2" charset="0"/>
              </a:rPr>
              <a:t>به</a:t>
            </a:r>
            <a:r>
              <a:rPr lang="ar-SA" altLang="fa-IR" sz="1400">
                <a:cs typeface="Lotus" pitchFamily="2" charset="0"/>
              </a:rPr>
              <a:t> جهت جلوگيري از افزايش فشار بخار خط </a:t>
            </a:r>
            <a:r>
              <a:rPr lang="fa-IR" altLang="fa-IR" sz="1400">
                <a:cs typeface="Lotus" pitchFamily="2" charset="0"/>
              </a:rPr>
              <a:t>از </a:t>
            </a:r>
            <a:r>
              <a:rPr lang="ar-SA" altLang="fa-IR" sz="1400">
                <a:cs typeface="Lotus" pitchFamily="2" charset="0"/>
              </a:rPr>
              <a:t>والو</a:t>
            </a:r>
            <a:r>
              <a:rPr lang="fa-IR" altLang="fa-IR" sz="1400">
                <a:cs typeface="Lotus" pitchFamily="2" charset="0"/>
              </a:rPr>
              <a:t> </a:t>
            </a:r>
            <a:r>
              <a:rPr lang="ar-SA" altLang="fa-IR" sz="1400">
                <a:cs typeface="Lotus" pitchFamily="2" charset="0"/>
              </a:rPr>
              <a:t>پنوماتيكي</a:t>
            </a:r>
            <a:r>
              <a:rPr lang="en-US" altLang="fa-IR" sz="1400">
                <a:cs typeface="Lotus" pitchFamily="2" charset="0"/>
              </a:rPr>
              <a:t> ERV</a:t>
            </a:r>
            <a:r>
              <a:rPr lang="fa-IR" altLang="fa-IR" sz="1400">
                <a:cs typeface="Lotus" pitchFamily="2" charset="0"/>
              </a:rPr>
              <a:t>استفاده می شود.</a:t>
            </a:r>
            <a:endParaRPr lang="ar-SA" altLang="fa-IR" sz="1400">
              <a:cs typeface="Lotus" pitchFamily="2" charset="0"/>
            </a:endParaRPr>
          </a:p>
          <a:p>
            <a:pPr eaLnBrk="1" hangingPunct="1">
              <a:lnSpc>
                <a:spcPct val="110000"/>
              </a:lnSpc>
            </a:pPr>
            <a:r>
              <a:rPr lang="ar-SA" altLang="fa-IR" sz="1400">
                <a:cs typeface="Lotus" pitchFamily="2" charset="0"/>
              </a:rPr>
              <a:t>درمسيرسفتي والو</a:t>
            </a:r>
            <a:r>
              <a:rPr lang="fa-IR" altLang="fa-IR" sz="1400">
                <a:cs typeface="Lotus" pitchFamily="2" charset="0"/>
              </a:rPr>
              <a:t>برای ح</a:t>
            </a:r>
            <a:r>
              <a:rPr lang="ar-SA" altLang="fa-IR" sz="1400">
                <a:cs typeface="Lotus" pitchFamily="2" charset="0"/>
              </a:rPr>
              <a:t>فاظت </a:t>
            </a:r>
            <a:r>
              <a:rPr lang="fa-IR" altLang="fa-IR" sz="1400">
                <a:cs typeface="Lotus" pitchFamily="2" charset="0"/>
              </a:rPr>
              <a:t>, </a:t>
            </a:r>
            <a:r>
              <a:rPr lang="ar-SA" altLang="fa-IR" sz="1400">
                <a:cs typeface="Lotus" pitchFamily="2" charset="0"/>
              </a:rPr>
              <a:t>نصب شده زماني كه فشاربخار </a:t>
            </a:r>
            <a:r>
              <a:rPr lang="fa-IR" altLang="fa-IR" sz="1400">
                <a:cs typeface="Lotus" pitchFamily="2" charset="0"/>
              </a:rPr>
              <a:t>بيشتر ازحدنرمال باشد بخار را ونت کند .</a:t>
            </a:r>
            <a:endParaRPr lang="ar-SA" altLang="fa-IR" sz="1400">
              <a:cs typeface="Lotus" pitchFamily="2" charset="0"/>
            </a:endParaRPr>
          </a:p>
          <a:p>
            <a:pPr eaLnBrk="1" hangingPunct="1">
              <a:lnSpc>
                <a:spcPct val="110000"/>
              </a:lnSpc>
            </a:pPr>
            <a:r>
              <a:rPr lang="fa-IR" altLang="fa-IR" sz="1400">
                <a:cs typeface="Lotus" pitchFamily="2" charset="0"/>
              </a:rPr>
              <a:t>به </a:t>
            </a:r>
            <a:r>
              <a:rPr lang="ar-SA" altLang="fa-IR" sz="1400">
                <a:cs typeface="Lotus" pitchFamily="2" charset="0"/>
              </a:rPr>
              <a:t>جهت حفاظت درام</a:t>
            </a:r>
            <a:r>
              <a:rPr lang="fa-IR" altLang="fa-IR" sz="1400">
                <a:cs typeface="Lotus" pitchFamily="2" charset="0"/>
              </a:rPr>
              <a:t> </a:t>
            </a:r>
            <a:r>
              <a:rPr lang="en-US" altLang="fa-IR" sz="1400">
                <a:cs typeface="Lotus" pitchFamily="2" charset="0"/>
              </a:rPr>
              <a:t>HP</a:t>
            </a:r>
            <a:r>
              <a:rPr lang="fa-IR" altLang="fa-IR" sz="1400">
                <a:cs typeface="Lotus" pitchFamily="2" charset="0"/>
              </a:rPr>
              <a:t> سفتی </a:t>
            </a:r>
            <a:r>
              <a:rPr lang="ar-SA" altLang="fa-IR" sz="1400">
                <a:cs typeface="Lotus" pitchFamily="2" charset="0"/>
              </a:rPr>
              <a:t>والو</a:t>
            </a:r>
            <a:r>
              <a:rPr lang="fa-IR" altLang="fa-IR" sz="1400">
                <a:cs typeface="Lotus" pitchFamily="2" charset="0"/>
              </a:rPr>
              <a:t> روی آن </a:t>
            </a:r>
            <a:r>
              <a:rPr lang="ar-SA" altLang="fa-IR" sz="1400">
                <a:cs typeface="Lotus" pitchFamily="2" charset="0"/>
              </a:rPr>
              <a:t> نصب شده </a:t>
            </a:r>
            <a:r>
              <a:rPr lang="fa-IR" altLang="fa-IR" sz="1400">
                <a:cs typeface="Lotus" pitchFamily="2" charset="0"/>
              </a:rPr>
              <a:t>برای جلوگيری از </a:t>
            </a:r>
            <a:r>
              <a:rPr lang="ar-SA" altLang="fa-IR" sz="1400">
                <a:cs typeface="Lotus" pitchFamily="2" charset="0"/>
              </a:rPr>
              <a:t>افزايش فشار در داخل درام و موتور والوونت كه در موقع افت فشار</a:t>
            </a:r>
            <a:r>
              <a:rPr lang="fa-IR" altLang="fa-IR" sz="1400">
                <a:cs typeface="Lotus" pitchFamily="2" charset="0"/>
              </a:rPr>
              <a:t> و </a:t>
            </a:r>
            <a:r>
              <a:rPr lang="ar-SA" altLang="fa-IR" sz="1400">
                <a:cs typeface="Lotus" pitchFamily="2" charset="0"/>
              </a:rPr>
              <a:t>جلوگيري</a:t>
            </a:r>
            <a:r>
              <a:rPr lang="fa-IR" altLang="fa-IR" sz="1400">
                <a:cs typeface="Lotus" pitchFamily="2" charset="0"/>
              </a:rPr>
              <a:t> از </a:t>
            </a:r>
            <a:r>
              <a:rPr lang="ar-SA" altLang="fa-IR" sz="1400">
                <a:cs typeface="Lotus" pitchFamily="2" charset="0"/>
              </a:rPr>
              <a:t>ايجاد شدن خلاء در داخل درام</a:t>
            </a:r>
            <a:r>
              <a:rPr lang="fa-IR" altLang="fa-IR" sz="1400">
                <a:cs typeface="Lotus" pitchFamily="2" charset="0"/>
              </a:rPr>
              <a:t> به کار می رود .</a:t>
            </a:r>
            <a:endParaRPr lang="ar-SA" altLang="fa-IR" sz="1400">
              <a:cs typeface="Lotus" pitchFamily="2" charset="0"/>
            </a:endParaRPr>
          </a:p>
          <a:p>
            <a:pPr eaLnBrk="1" hangingPunct="1">
              <a:lnSpc>
                <a:spcPct val="110000"/>
              </a:lnSpc>
            </a:pPr>
            <a:r>
              <a:rPr lang="ar-SA" altLang="fa-IR" sz="1400">
                <a:cs typeface="Lotus" pitchFamily="2" charset="0"/>
              </a:rPr>
              <a:t>انشعاب ديگري </a:t>
            </a:r>
            <a:r>
              <a:rPr lang="fa-IR" altLang="fa-IR" sz="1400">
                <a:cs typeface="Lotus" pitchFamily="2" charset="0"/>
              </a:rPr>
              <a:t> هم از درام </a:t>
            </a:r>
            <a:r>
              <a:rPr lang="ar-SA" altLang="fa-IR" sz="1400">
                <a:cs typeface="Lotus" pitchFamily="2" charset="0"/>
              </a:rPr>
              <a:t>گرفته </a:t>
            </a:r>
            <a:r>
              <a:rPr lang="fa-IR" altLang="fa-IR" sz="1400">
                <a:cs typeface="Lotus" pitchFamily="2" charset="0"/>
              </a:rPr>
              <a:t>شده و </a:t>
            </a:r>
            <a:r>
              <a:rPr lang="ar-SA" altLang="fa-IR" sz="1400">
                <a:cs typeface="Lotus" pitchFamily="2" charset="0"/>
              </a:rPr>
              <a:t>به بلوداون</a:t>
            </a:r>
            <a:r>
              <a:rPr lang="fa-IR" altLang="fa-IR" sz="1400">
                <a:cs typeface="Lotus" pitchFamily="2" charset="0"/>
              </a:rPr>
              <a:t> ارسال می گردد </a:t>
            </a:r>
            <a:r>
              <a:rPr lang="ar-SA" altLang="fa-IR" sz="1400">
                <a:cs typeface="Lotus" pitchFamily="2" charset="0"/>
              </a:rPr>
              <a:t>تا از آن مسير براي نمونه گيري جهت </a:t>
            </a:r>
            <a:r>
              <a:rPr lang="fa-IR" altLang="fa-IR" sz="1400">
                <a:cs typeface="Lotus" pitchFamily="2" charset="0"/>
              </a:rPr>
              <a:t>آزمايش و </a:t>
            </a:r>
            <a:r>
              <a:rPr lang="ar-SA" altLang="fa-IR" sz="1400">
                <a:cs typeface="Lotus" pitchFamily="2" charset="0"/>
              </a:rPr>
              <a:t>كنترل كيفيت شيميايي آب </a:t>
            </a:r>
            <a:r>
              <a:rPr lang="fa-IR" altLang="fa-IR" sz="1400">
                <a:cs typeface="Lotus" pitchFamily="2" charset="0"/>
              </a:rPr>
              <a:t>بکار رود .</a:t>
            </a:r>
            <a:endParaRPr lang="ar-SA" altLang="fa-IR" sz="1400">
              <a:cs typeface="Lotus" pitchFamily="2" charset="0"/>
            </a:endParaRPr>
          </a:p>
          <a:p>
            <a:pPr eaLnBrk="1" hangingPunct="1">
              <a:lnSpc>
                <a:spcPct val="110000"/>
              </a:lnSpc>
            </a:pPr>
            <a:r>
              <a:rPr lang="ar-SA" altLang="fa-IR" sz="1400">
                <a:cs typeface="Lotus" pitchFamily="2" charset="0"/>
              </a:rPr>
              <a:t>مسيري براي تزريق مواد شيميايي</a:t>
            </a:r>
            <a:r>
              <a:rPr lang="fa-IR" altLang="fa-IR" sz="1400">
                <a:cs typeface="Lotus" pitchFamily="2" charset="0"/>
              </a:rPr>
              <a:t> </a:t>
            </a:r>
            <a:r>
              <a:rPr lang="ar-SA" altLang="fa-IR" sz="1400">
                <a:cs typeface="Lotus" pitchFamily="2" charset="0"/>
              </a:rPr>
              <a:t>به درام</a:t>
            </a:r>
            <a:r>
              <a:rPr lang="fa-IR" altLang="fa-IR" sz="1400">
                <a:cs typeface="Lotus" pitchFamily="2" charset="0"/>
              </a:rPr>
              <a:t> </a:t>
            </a:r>
            <a:r>
              <a:rPr lang="en-US" altLang="fa-IR" sz="1400">
                <a:cs typeface="Lotus" pitchFamily="2" charset="0"/>
              </a:rPr>
              <a:t>HP</a:t>
            </a:r>
            <a:r>
              <a:rPr lang="fa-IR" altLang="fa-IR" sz="1400">
                <a:cs typeface="Lotus" pitchFamily="2" charset="0"/>
              </a:rPr>
              <a:t> </a:t>
            </a:r>
            <a:r>
              <a:rPr lang="ar-SA" altLang="fa-IR" sz="1400">
                <a:cs typeface="Lotus" pitchFamily="2" charset="0"/>
              </a:rPr>
              <a:t>تعبيه شده است</a:t>
            </a:r>
            <a:r>
              <a:rPr lang="en-US" altLang="fa-IR" sz="1400">
                <a:cs typeface="Lotus" pitchFamily="2" charset="0"/>
              </a:rPr>
              <a:t> </a:t>
            </a:r>
            <a:r>
              <a:rPr lang="fa-IR" altLang="fa-IR" sz="1400">
                <a:cs typeface="Lotus" pitchFamily="2" charset="0"/>
              </a:rPr>
              <a:t> .</a:t>
            </a:r>
            <a:endParaRPr lang="en-US" altLang="fa-IR" sz="1400">
              <a:cs typeface="Lotus" pitchFamily="2" charset="0"/>
            </a:endParaRPr>
          </a:p>
          <a:p>
            <a:pPr eaLnBrk="1" hangingPunct="1">
              <a:lnSpc>
                <a:spcPct val="80000"/>
              </a:lnSpc>
            </a:pPr>
            <a:endParaRPr lang="en-US" altLang="fa-IR" sz="1400"/>
          </a:p>
        </p:txBody>
      </p:sp>
    </p:spTree>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368CDD8-A90F-45EF-B9C1-9B2FF2834492}"/>
              </a:ext>
            </a:extLst>
          </p:cNvPr>
          <p:cNvSpPr>
            <a:spLocks noGrp="1" noChangeArrowheads="1"/>
          </p:cNvSpPr>
          <p:nvPr>
            <p:ph type="title"/>
          </p:nvPr>
        </p:nvSpPr>
        <p:spPr/>
        <p:txBody>
          <a:bodyPr/>
          <a:lstStyle/>
          <a:p>
            <a:pPr eaLnBrk="1" hangingPunct="1"/>
            <a:r>
              <a:rPr lang="ar-SA" altLang="fa-IR" b="1">
                <a:latin typeface="Adobe Garamond Pro Bold" pitchFamily="18" charset="0"/>
                <a:cs typeface="Titr" pitchFamily="2" charset="0"/>
              </a:rPr>
              <a:t>سيستم</a:t>
            </a:r>
            <a:r>
              <a:rPr lang="fa-IR" altLang="fa-IR" b="1"/>
              <a:t> </a:t>
            </a:r>
            <a:r>
              <a:rPr lang="en-US" altLang="fa-IR" b="1"/>
              <a:t>BLOW DOWN</a:t>
            </a:r>
          </a:p>
        </p:txBody>
      </p:sp>
      <p:sp>
        <p:nvSpPr>
          <p:cNvPr id="77827" name="Rectangle 3">
            <a:extLst>
              <a:ext uri="{FF2B5EF4-FFF2-40B4-BE49-F238E27FC236}">
                <a16:creationId xmlns:a16="http://schemas.microsoft.com/office/drawing/2014/main" id="{4B9396FE-E057-495E-BA18-C69438CBF6F8}"/>
              </a:ext>
            </a:extLst>
          </p:cNvPr>
          <p:cNvSpPr>
            <a:spLocks noGrp="1" noChangeArrowheads="1"/>
          </p:cNvSpPr>
          <p:nvPr>
            <p:ph type="body" idx="1"/>
          </p:nvPr>
        </p:nvSpPr>
        <p:spPr/>
        <p:txBody>
          <a:bodyPr/>
          <a:lstStyle/>
          <a:p>
            <a:pPr eaLnBrk="1" hangingPunct="1">
              <a:lnSpc>
                <a:spcPct val="135000"/>
              </a:lnSpc>
            </a:pPr>
            <a:r>
              <a:rPr lang="ar-SA" altLang="fa-IR" b="1">
                <a:cs typeface="Lotus" pitchFamily="2" charset="0"/>
              </a:rPr>
              <a:t>هدف </a:t>
            </a:r>
            <a:r>
              <a:rPr lang="fa-IR" altLang="fa-IR">
                <a:cs typeface="Lotus" pitchFamily="2" charset="0"/>
              </a:rPr>
              <a:t>:</a:t>
            </a:r>
          </a:p>
          <a:p>
            <a:pPr eaLnBrk="1" hangingPunct="1">
              <a:lnSpc>
                <a:spcPct val="135000"/>
              </a:lnSpc>
              <a:buFont typeface="Wingdings" panose="05000000000000000000" pitchFamily="2" charset="2"/>
              <a:buNone/>
            </a:pPr>
            <a:r>
              <a:rPr lang="fa-IR" altLang="fa-IR" sz="2800">
                <a:cs typeface="Lotus" pitchFamily="2" charset="0"/>
              </a:rPr>
              <a:t>الف ) </a:t>
            </a:r>
            <a:r>
              <a:rPr lang="ar-SA" altLang="fa-IR" sz="2800">
                <a:cs typeface="Lotus" pitchFamily="2" charset="0"/>
              </a:rPr>
              <a:t>به منظور كنترل شيميايي كيفيت آب</a:t>
            </a:r>
            <a:endParaRPr lang="fa-IR" altLang="fa-IR" sz="2800">
              <a:cs typeface="Lotus" pitchFamily="2" charset="0"/>
            </a:endParaRPr>
          </a:p>
          <a:p>
            <a:pPr eaLnBrk="1" hangingPunct="1">
              <a:lnSpc>
                <a:spcPct val="135000"/>
              </a:lnSpc>
              <a:buFont typeface="Wingdings" panose="05000000000000000000" pitchFamily="2" charset="2"/>
              <a:buNone/>
            </a:pPr>
            <a:r>
              <a:rPr lang="fa-IR" altLang="fa-IR" sz="2800">
                <a:cs typeface="Lotus" pitchFamily="2" charset="0"/>
              </a:rPr>
              <a:t>ب  ) </a:t>
            </a:r>
            <a:r>
              <a:rPr lang="ar-SA" altLang="fa-IR" sz="2800">
                <a:cs typeface="Lotus" pitchFamily="2" charset="0"/>
              </a:rPr>
              <a:t>سيستم</a:t>
            </a:r>
            <a:r>
              <a:rPr lang="en-US" altLang="fa-IR" sz="2800">
                <a:cs typeface="Lotus" pitchFamily="2" charset="0"/>
              </a:rPr>
              <a:t>Blow Off</a:t>
            </a:r>
            <a:r>
              <a:rPr lang="fa-IR" altLang="fa-IR" sz="2800">
                <a:cs typeface="Lotus" pitchFamily="2" charset="0"/>
              </a:rPr>
              <a:t> </a:t>
            </a:r>
            <a:r>
              <a:rPr lang="en-US" altLang="fa-IR" sz="2800">
                <a:cs typeface="Lotus" pitchFamily="2" charset="0"/>
              </a:rPr>
              <a:t> </a:t>
            </a:r>
            <a:r>
              <a:rPr lang="ar-SA" altLang="fa-IR" sz="2800">
                <a:cs typeface="Lotus" pitchFamily="2" charset="0"/>
              </a:rPr>
              <a:t>به منظور كنترل سطح درام ها</a:t>
            </a:r>
            <a:r>
              <a:rPr lang="fa-IR" altLang="fa-IR" sz="2800">
                <a:cs typeface="Lotus" pitchFamily="2" charset="0"/>
              </a:rPr>
              <a:t>ی </a:t>
            </a:r>
            <a:r>
              <a:rPr lang="en-US" altLang="fa-IR" sz="2800">
                <a:cs typeface="Lotus" pitchFamily="2" charset="0"/>
              </a:rPr>
              <a:t>HP </a:t>
            </a:r>
            <a:r>
              <a:rPr lang="fa-IR" altLang="fa-IR" sz="2800">
                <a:cs typeface="Lotus" pitchFamily="2" charset="0"/>
              </a:rPr>
              <a:t> و </a:t>
            </a:r>
            <a:r>
              <a:rPr lang="en-US" altLang="fa-IR" sz="2800">
                <a:cs typeface="Lotus" pitchFamily="2" charset="0"/>
              </a:rPr>
              <a:t>IP</a:t>
            </a:r>
            <a:endParaRPr lang="fa-IR" altLang="fa-IR" sz="2800">
              <a:cs typeface="Lotus" pitchFamily="2" charset="0"/>
            </a:endParaRPr>
          </a:p>
          <a:p>
            <a:pPr eaLnBrk="1" hangingPunct="1">
              <a:lnSpc>
                <a:spcPct val="135000"/>
              </a:lnSpc>
            </a:pPr>
            <a:endParaRPr lang="en-US" altLang="fa-IR" sz="2800">
              <a:cs typeface="Lotus" pitchFamily="2" charset="0"/>
            </a:endParaRPr>
          </a:p>
        </p:txBody>
      </p:sp>
    </p:spTree>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529ACEE-7970-45B8-976B-F8917D463549}"/>
              </a:ext>
            </a:extLst>
          </p:cNvPr>
          <p:cNvSpPr>
            <a:spLocks noGrp="1" noChangeArrowheads="1"/>
          </p:cNvSpPr>
          <p:nvPr>
            <p:ph type="title"/>
          </p:nvPr>
        </p:nvSpPr>
        <p:spPr/>
        <p:txBody>
          <a:bodyPr/>
          <a:lstStyle/>
          <a:p>
            <a:pPr eaLnBrk="1" hangingPunct="1"/>
            <a:r>
              <a:rPr lang="ar-SA" altLang="fa-IR" b="1">
                <a:cs typeface="Titr" pitchFamily="2" charset="0"/>
              </a:rPr>
              <a:t>سيستم هيدروليك بويلر</a:t>
            </a:r>
            <a:r>
              <a:rPr lang="en-US" altLang="fa-IR"/>
              <a:t> </a:t>
            </a:r>
          </a:p>
        </p:txBody>
      </p:sp>
      <p:sp>
        <p:nvSpPr>
          <p:cNvPr id="78851" name="Rectangle 3">
            <a:extLst>
              <a:ext uri="{FF2B5EF4-FFF2-40B4-BE49-F238E27FC236}">
                <a16:creationId xmlns:a16="http://schemas.microsoft.com/office/drawing/2014/main" id="{90AFBE4A-9E32-4FBA-B133-1CDE9E577C9B}"/>
              </a:ext>
            </a:extLst>
          </p:cNvPr>
          <p:cNvSpPr>
            <a:spLocks noGrp="1" noChangeArrowheads="1"/>
          </p:cNvSpPr>
          <p:nvPr>
            <p:ph type="body" idx="1"/>
          </p:nvPr>
        </p:nvSpPr>
        <p:spPr/>
        <p:txBody>
          <a:bodyPr/>
          <a:lstStyle/>
          <a:p>
            <a:pPr eaLnBrk="1" hangingPunct="1"/>
            <a:r>
              <a:rPr lang="ar-SA" altLang="fa-IR" sz="2800" b="1">
                <a:cs typeface="Lotus" pitchFamily="2" charset="0"/>
              </a:rPr>
              <a:t>هدف </a:t>
            </a:r>
            <a:r>
              <a:rPr lang="en-US" altLang="fa-IR" sz="2800">
                <a:cs typeface="Lotus" pitchFamily="2" charset="0"/>
              </a:rPr>
              <a:t>:</a:t>
            </a:r>
            <a:endParaRPr lang="ar-SA" altLang="fa-IR" sz="2800">
              <a:cs typeface="Lotus" pitchFamily="2" charset="0"/>
            </a:endParaRPr>
          </a:p>
          <a:p>
            <a:pPr eaLnBrk="1" hangingPunct="1">
              <a:buFont typeface="Wingdings" panose="05000000000000000000" pitchFamily="2" charset="2"/>
              <a:buNone/>
            </a:pPr>
            <a:r>
              <a:rPr lang="ar-SA" altLang="fa-IR" sz="2000">
                <a:cs typeface="Lotus" pitchFamily="2" charset="0"/>
              </a:rPr>
              <a:t>١</a:t>
            </a:r>
            <a:r>
              <a:rPr lang="fa-IR" altLang="fa-IR" sz="2000">
                <a:cs typeface="Lotus" pitchFamily="2" charset="0"/>
              </a:rPr>
              <a:t>- </a:t>
            </a:r>
            <a:r>
              <a:rPr lang="ar-SA" altLang="fa-IR" sz="2000">
                <a:cs typeface="Lotus" pitchFamily="2" charset="0"/>
              </a:rPr>
              <a:t>باز يا بسته كردن درصدي دايورتوردمپر را در موقع راه اندازي و توقف بويلر</a:t>
            </a:r>
          </a:p>
          <a:p>
            <a:pPr eaLnBrk="1" hangingPunct="1">
              <a:buFont typeface="Wingdings" panose="05000000000000000000" pitchFamily="2" charset="2"/>
              <a:buNone/>
            </a:pPr>
            <a:r>
              <a:rPr lang="ar-SA" altLang="fa-IR" sz="2000">
                <a:cs typeface="Lotus" pitchFamily="2" charset="0"/>
              </a:rPr>
              <a:t>٢</a:t>
            </a:r>
            <a:r>
              <a:rPr lang="fa-IR" altLang="fa-IR" sz="2000">
                <a:cs typeface="Lotus" pitchFamily="2" charset="0"/>
              </a:rPr>
              <a:t>-</a:t>
            </a:r>
            <a:r>
              <a:rPr lang="en-US" altLang="fa-IR" sz="2000">
                <a:cs typeface="Lotus" pitchFamily="2" charset="0"/>
              </a:rPr>
              <a:t> </a:t>
            </a:r>
            <a:r>
              <a:rPr lang="ar-SA" altLang="fa-IR" sz="2000">
                <a:cs typeface="Lotus" pitchFamily="2" charset="0"/>
              </a:rPr>
              <a:t>بستن سريع دايورتوردمپر در مواقع تريپ</a:t>
            </a:r>
            <a:endParaRPr lang="ar-SA" altLang="fa-IR" sz="2000" b="1">
              <a:cs typeface="Lotus" pitchFamily="2" charset="0"/>
            </a:endParaRPr>
          </a:p>
          <a:p>
            <a:pPr eaLnBrk="1" hangingPunct="1"/>
            <a:r>
              <a:rPr lang="ar-SA" altLang="fa-IR" sz="2800" b="1">
                <a:cs typeface="Lotus" pitchFamily="2" charset="0"/>
              </a:rPr>
              <a:t>اجزاء </a:t>
            </a:r>
            <a:r>
              <a:rPr lang="en-US" altLang="fa-IR" sz="2800">
                <a:cs typeface="Lotus" pitchFamily="2" charset="0"/>
              </a:rPr>
              <a:t>:</a:t>
            </a:r>
            <a:endParaRPr lang="ar-SA" altLang="fa-IR" sz="2800">
              <a:cs typeface="Lotus" pitchFamily="2" charset="0"/>
            </a:endParaRPr>
          </a:p>
          <a:p>
            <a:pPr eaLnBrk="1" hangingPunct="1">
              <a:buFont typeface="Wingdings" panose="05000000000000000000" pitchFamily="2" charset="2"/>
              <a:buNone/>
            </a:pPr>
            <a:r>
              <a:rPr lang="fa-IR" altLang="fa-IR" sz="2400">
                <a:cs typeface="Lotus" pitchFamily="2" charset="0"/>
              </a:rPr>
              <a:t>    </a:t>
            </a:r>
            <a:r>
              <a:rPr lang="fa-IR" altLang="fa-IR" sz="2000">
                <a:cs typeface="Lotus" pitchFamily="2" charset="0"/>
              </a:rPr>
              <a:t>1-تانک روغن   </a:t>
            </a:r>
          </a:p>
          <a:p>
            <a:pPr eaLnBrk="1" hangingPunct="1">
              <a:buFont typeface="Wingdings" panose="05000000000000000000" pitchFamily="2" charset="2"/>
              <a:buNone/>
            </a:pPr>
            <a:r>
              <a:rPr lang="fa-IR" altLang="fa-IR" sz="2000">
                <a:cs typeface="Lotus" pitchFamily="2" charset="0"/>
              </a:rPr>
              <a:t>     2- </a:t>
            </a:r>
            <a:r>
              <a:rPr lang="ar-SA" altLang="fa-IR" sz="2000">
                <a:cs typeface="Lotus" pitchFamily="2" charset="0"/>
              </a:rPr>
              <a:t>پمپ اصلي </a:t>
            </a:r>
            <a:r>
              <a:rPr lang="fa-IR" altLang="fa-IR" sz="2000">
                <a:cs typeface="Lotus" pitchFamily="2" charset="0"/>
              </a:rPr>
              <a:t>100%*2    </a:t>
            </a:r>
          </a:p>
          <a:p>
            <a:pPr eaLnBrk="1" hangingPunct="1">
              <a:buFont typeface="Wingdings" panose="05000000000000000000" pitchFamily="2" charset="2"/>
              <a:buNone/>
            </a:pPr>
            <a:r>
              <a:rPr lang="fa-IR" altLang="fa-IR" sz="2000">
                <a:cs typeface="Lotus" pitchFamily="2" charset="0"/>
              </a:rPr>
              <a:t>     3- پمپ مسير </a:t>
            </a:r>
            <a:r>
              <a:rPr lang="ar-SA" altLang="fa-IR" sz="2000">
                <a:cs typeface="Lotus" pitchFamily="2" charset="0"/>
              </a:rPr>
              <a:t>كولر خنك كاري روغن </a:t>
            </a:r>
            <a:endParaRPr lang="fa-IR" altLang="fa-IR" sz="2000">
              <a:cs typeface="Lotus" pitchFamily="2" charset="0"/>
            </a:endParaRPr>
          </a:p>
          <a:p>
            <a:pPr eaLnBrk="1" hangingPunct="1">
              <a:buFont typeface="Wingdings" panose="05000000000000000000" pitchFamily="2" charset="2"/>
              <a:buNone/>
            </a:pPr>
            <a:r>
              <a:rPr lang="fa-IR" altLang="fa-IR" sz="2000">
                <a:cs typeface="Lotus" pitchFamily="2" charset="0"/>
              </a:rPr>
              <a:t>     4-</a:t>
            </a:r>
            <a:r>
              <a:rPr lang="en-US" altLang="fa-IR" sz="2000">
                <a:cs typeface="Lotus" pitchFamily="2" charset="0"/>
              </a:rPr>
              <a:t> </a:t>
            </a:r>
            <a:r>
              <a:rPr lang="ar-SA" altLang="fa-IR" sz="2000">
                <a:cs typeface="Lotus" pitchFamily="2" charset="0"/>
              </a:rPr>
              <a:t>فيلتر در مسير خروجي هر تيپ و مسير برگشت روغن به مخزن </a:t>
            </a:r>
            <a:endParaRPr lang="fa-IR" altLang="fa-IR" sz="2000">
              <a:cs typeface="Lotus" pitchFamily="2" charset="0"/>
            </a:endParaRPr>
          </a:p>
          <a:p>
            <a:pPr eaLnBrk="1" hangingPunct="1">
              <a:buFont typeface="Wingdings" panose="05000000000000000000" pitchFamily="2" charset="2"/>
              <a:buNone/>
            </a:pPr>
            <a:r>
              <a:rPr lang="fa-IR" altLang="fa-IR" sz="2000">
                <a:cs typeface="Lotus" pitchFamily="2" charset="0"/>
              </a:rPr>
              <a:t>     5-</a:t>
            </a:r>
            <a:r>
              <a:rPr lang="en-US" altLang="fa-IR" sz="2000">
                <a:cs typeface="Lotus" pitchFamily="2" charset="0"/>
              </a:rPr>
              <a:t> </a:t>
            </a:r>
            <a:r>
              <a:rPr lang="ar-SA" altLang="fa-IR" sz="2000">
                <a:cs typeface="Lotus" pitchFamily="2" charset="0"/>
              </a:rPr>
              <a:t>آكومالاتور</a:t>
            </a:r>
            <a:r>
              <a:rPr lang="fa-IR" altLang="fa-IR" sz="2000">
                <a:cs typeface="Lotus" pitchFamily="2" charset="0"/>
              </a:rPr>
              <a:t>  </a:t>
            </a:r>
          </a:p>
          <a:p>
            <a:pPr eaLnBrk="1" hangingPunct="1">
              <a:buFont typeface="Wingdings" panose="05000000000000000000" pitchFamily="2" charset="2"/>
              <a:buNone/>
            </a:pPr>
            <a:r>
              <a:rPr lang="fa-IR" altLang="fa-IR" sz="2000">
                <a:cs typeface="Lotus" pitchFamily="2" charset="0"/>
              </a:rPr>
              <a:t>    </a:t>
            </a:r>
            <a:r>
              <a:rPr lang="ar-SA" altLang="fa-IR" sz="2000">
                <a:cs typeface="Lotus" pitchFamily="2" charset="0"/>
              </a:rPr>
              <a:t> </a:t>
            </a:r>
            <a:r>
              <a:rPr lang="fa-IR" altLang="fa-IR" sz="2000">
                <a:cs typeface="Lotus" pitchFamily="2" charset="0"/>
              </a:rPr>
              <a:t>6-</a:t>
            </a:r>
            <a:r>
              <a:rPr lang="en-US" altLang="fa-IR" sz="2000">
                <a:cs typeface="Lotus" pitchFamily="2" charset="0"/>
              </a:rPr>
              <a:t> </a:t>
            </a:r>
            <a:r>
              <a:rPr lang="ar-SA" altLang="fa-IR" sz="2000">
                <a:cs typeface="Lotus" pitchFamily="2" charset="0"/>
              </a:rPr>
              <a:t>هيتر گرم كننده روغن</a:t>
            </a:r>
            <a:endParaRPr lang="fa-IR" altLang="fa-IR" sz="2000">
              <a:cs typeface="Lotus" pitchFamily="2" charset="0"/>
            </a:endParaRPr>
          </a:p>
          <a:p>
            <a:pPr eaLnBrk="1" hangingPunct="1">
              <a:buFont typeface="Wingdings" panose="05000000000000000000" pitchFamily="2" charset="2"/>
              <a:buNone/>
            </a:pPr>
            <a:r>
              <a:rPr lang="fa-IR" altLang="fa-IR" sz="2000">
                <a:cs typeface="Lotus" pitchFamily="2" charset="0"/>
              </a:rPr>
              <a:t>     7- </a:t>
            </a:r>
            <a:r>
              <a:rPr lang="ar-SA" altLang="fa-IR" sz="2000">
                <a:cs typeface="Lotus" pitchFamily="2" charset="0"/>
              </a:rPr>
              <a:t>سلونوئيد والو</a:t>
            </a:r>
            <a:endParaRPr lang="en-US" altLang="fa-IR" sz="2000">
              <a:cs typeface="Lotus" pitchFamily="2" charset="0"/>
            </a:endParaRPr>
          </a:p>
        </p:txBody>
      </p:sp>
    </p:spTree>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4F5B45A-F4E1-4C8C-8A55-EDD83515DC18}"/>
              </a:ext>
            </a:extLst>
          </p:cNvPr>
          <p:cNvSpPr>
            <a:spLocks noGrp="1" noChangeArrowheads="1"/>
          </p:cNvSpPr>
          <p:nvPr>
            <p:ph type="title"/>
          </p:nvPr>
        </p:nvSpPr>
        <p:spPr/>
        <p:txBody>
          <a:bodyPr/>
          <a:lstStyle/>
          <a:p>
            <a:pPr eaLnBrk="1" hangingPunct="1"/>
            <a:r>
              <a:rPr lang="ar-SA" altLang="fa-IR" b="1">
                <a:cs typeface="Titr" pitchFamily="2" charset="0"/>
              </a:rPr>
              <a:t>سيستم هواي سيل</a:t>
            </a:r>
            <a:r>
              <a:rPr lang="fa-IR" altLang="fa-IR" b="1">
                <a:cs typeface="Titr" pitchFamily="2" charset="0"/>
              </a:rPr>
              <a:t> دايورتردمپر</a:t>
            </a:r>
            <a:endParaRPr lang="en-US" altLang="fa-IR" b="1">
              <a:cs typeface="Titr" pitchFamily="2" charset="0"/>
            </a:endParaRPr>
          </a:p>
        </p:txBody>
      </p:sp>
      <p:sp>
        <p:nvSpPr>
          <p:cNvPr id="79875" name="Rectangle 3">
            <a:extLst>
              <a:ext uri="{FF2B5EF4-FFF2-40B4-BE49-F238E27FC236}">
                <a16:creationId xmlns:a16="http://schemas.microsoft.com/office/drawing/2014/main" id="{B721BAC7-3827-42A2-B7D5-7AAC77220F70}"/>
              </a:ext>
            </a:extLst>
          </p:cNvPr>
          <p:cNvSpPr>
            <a:spLocks noGrp="1" noChangeArrowheads="1"/>
          </p:cNvSpPr>
          <p:nvPr>
            <p:ph type="body" idx="1"/>
          </p:nvPr>
        </p:nvSpPr>
        <p:spPr/>
        <p:txBody>
          <a:bodyPr/>
          <a:lstStyle/>
          <a:p>
            <a:pPr eaLnBrk="1" hangingPunct="1"/>
            <a:r>
              <a:rPr lang="ar-SA" altLang="fa-IR" sz="2800" b="1">
                <a:cs typeface="Lotus" pitchFamily="2" charset="0"/>
              </a:rPr>
              <a:t>هدف</a:t>
            </a:r>
            <a:r>
              <a:rPr lang="en-US" altLang="fa-IR" sz="2800" b="1">
                <a:cs typeface="Lotus" pitchFamily="2" charset="0"/>
              </a:rPr>
              <a:t> :</a:t>
            </a:r>
          </a:p>
          <a:p>
            <a:pPr eaLnBrk="1" hangingPunct="1">
              <a:buFont typeface="Wingdings" panose="05000000000000000000" pitchFamily="2" charset="2"/>
              <a:buNone/>
            </a:pPr>
            <a:r>
              <a:rPr lang="en-US" altLang="fa-IR" sz="2800" b="1">
                <a:cs typeface="Lotus" pitchFamily="2" charset="0"/>
              </a:rPr>
              <a:t> </a:t>
            </a:r>
            <a:r>
              <a:rPr lang="ar-SA" altLang="fa-IR" sz="2800">
                <a:cs typeface="Lotus" pitchFamily="2" charset="0"/>
              </a:rPr>
              <a:t>به منظور سيل بندي دايورتور در موقع ١٠٠ درصد و صفر درصد</a:t>
            </a:r>
          </a:p>
          <a:p>
            <a:pPr eaLnBrk="1" hangingPunct="1"/>
            <a:r>
              <a:rPr lang="ar-SA" altLang="fa-IR" sz="2800" b="1">
                <a:cs typeface="Lotus" pitchFamily="2" charset="0"/>
              </a:rPr>
              <a:t>اجزاء سيستم</a:t>
            </a:r>
            <a:r>
              <a:rPr lang="en-US" altLang="fa-IR" sz="2800" b="1">
                <a:cs typeface="Lotus" pitchFamily="2" charset="0"/>
              </a:rPr>
              <a:t> :</a:t>
            </a:r>
            <a:endParaRPr lang="ar-SA" altLang="fa-IR" sz="2800" b="1">
              <a:cs typeface="Lotus" pitchFamily="2" charset="0"/>
            </a:endParaRPr>
          </a:p>
          <a:p>
            <a:pPr eaLnBrk="1" hangingPunct="1">
              <a:buFont typeface="Wingdings" panose="05000000000000000000" pitchFamily="2" charset="2"/>
              <a:buNone/>
            </a:pPr>
            <a:r>
              <a:rPr lang="fa-IR" altLang="fa-IR" sz="2800">
                <a:cs typeface="Lotus" pitchFamily="2" charset="0"/>
              </a:rPr>
              <a:t>     1-</a:t>
            </a:r>
            <a:r>
              <a:rPr lang="en-US" altLang="fa-IR" sz="2800">
                <a:cs typeface="Lotus" pitchFamily="2" charset="0"/>
              </a:rPr>
              <a:t> </a:t>
            </a:r>
            <a:r>
              <a:rPr lang="ar-SA" altLang="fa-IR" sz="2800">
                <a:cs typeface="Lotus" pitchFamily="2" charset="0"/>
              </a:rPr>
              <a:t>والو موتوري </a:t>
            </a:r>
            <a:endParaRPr lang="en-US" altLang="fa-IR" sz="2800">
              <a:cs typeface="Lotus" pitchFamily="2" charset="0"/>
            </a:endParaRPr>
          </a:p>
          <a:p>
            <a:pPr eaLnBrk="1" hangingPunct="1">
              <a:buFont typeface="Wingdings" panose="05000000000000000000" pitchFamily="2" charset="2"/>
              <a:buNone/>
            </a:pPr>
            <a:r>
              <a:rPr lang="fa-IR" altLang="fa-IR" sz="2800">
                <a:cs typeface="Lotus" pitchFamily="2" charset="0"/>
              </a:rPr>
              <a:t>     2-</a:t>
            </a:r>
            <a:r>
              <a:rPr lang="en-US" altLang="fa-IR" sz="2800">
                <a:cs typeface="Lotus" pitchFamily="2" charset="0"/>
              </a:rPr>
              <a:t> </a:t>
            </a:r>
            <a:r>
              <a:rPr lang="ar-SA" altLang="fa-IR" sz="2800">
                <a:cs typeface="Lotus" pitchFamily="2" charset="0"/>
              </a:rPr>
              <a:t>دوتا فن </a:t>
            </a:r>
            <a:r>
              <a:rPr lang="fa-IR" altLang="fa-IR" sz="2800">
                <a:cs typeface="Lotus" pitchFamily="2" charset="0"/>
              </a:rPr>
              <a:t>100%*2</a:t>
            </a:r>
          </a:p>
          <a:p>
            <a:pPr eaLnBrk="1" hangingPunct="1">
              <a:buFont typeface="Wingdings" panose="05000000000000000000" pitchFamily="2" charset="2"/>
              <a:buNone/>
            </a:pPr>
            <a:r>
              <a:rPr lang="fa-IR" altLang="fa-IR" sz="2800">
                <a:cs typeface="Lotus" pitchFamily="2" charset="0"/>
              </a:rPr>
              <a:t>     3- </a:t>
            </a:r>
            <a:r>
              <a:rPr lang="ar-SA" altLang="fa-IR" sz="2800">
                <a:cs typeface="Lotus" pitchFamily="2" charset="0"/>
              </a:rPr>
              <a:t>والو موتوري ها </a:t>
            </a:r>
            <a:r>
              <a:rPr lang="fa-IR" altLang="fa-IR" sz="2800">
                <a:cs typeface="Lotus" pitchFamily="2" charset="0"/>
              </a:rPr>
              <a:t>( </a:t>
            </a:r>
            <a:r>
              <a:rPr lang="ar-SA" altLang="fa-IR" sz="2800">
                <a:cs typeface="Lotus" pitchFamily="2" charset="0"/>
              </a:rPr>
              <a:t>زماني باز مي شوند كه فشار هوا بزرگتر از </a:t>
            </a:r>
            <a:r>
              <a:rPr lang="fa-IR" altLang="fa-IR" sz="2800">
                <a:cs typeface="Lotus" pitchFamily="2" charset="0"/>
              </a:rPr>
              <a:t>حد معين </a:t>
            </a:r>
            <a:r>
              <a:rPr lang="ar-SA" altLang="fa-IR" sz="2800">
                <a:cs typeface="Lotus" pitchFamily="2" charset="0"/>
              </a:rPr>
              <a:t> و دايورتردمپر ١٠٠ درصد</a:t>
            </a:r>
            <a:r>
              <a:rPr lang="fa-IR" altLang="fa-IR" sz="2800">
                <a:cs typeface="Lotus" pitchFamily="2" charset="0"/>
              </a:rPr>
              <a:t> </a:t>
            </a:r>
            <a:r>
              <a:rPr lang="ar-SA" altLang="fa-IR" sz="2800">
                <a:cs typeface="Lotus" pitchFamily="2" charset="0"/>
              </a:rPr>
              <a:t>و يا سفر درصد باشد در حالت مياني دايورتر دمپر والو ها بسته ه</a:t>
            </a:r>
            <a:r>
              <a:rPr lang="fa-IR" altLang="fa-IR" sz="2800">
                <a:cs typeface="Lotus" pitchFamily="2" charset="0"/>
              </a:rPr>
              <a:t>س</a:t>
            </a:r>
            <a:r>
              <a:rPr lang="ar-SA" altLang="fa-IR" sz="2800">
                <a:cs typeface="Lotus" pitchFamily="2" charset="0"/>
              </a:rPr>
              <a:t>تند</a:t>
            </a:r>
            <a:r>
              <a:rPr lang="fa-IR" altLang="fa-IR" sz="2800">
                <a:cs typeface="Lotus" pitchFamily="2" charset="0"/>
              </a:rPr>
              <a:t>.</a:t>
            </a:r>
            <a:endParaRPr lang="en-US" altLang="fa-IR" sz="2800">
              <a:cs typeface="Lotus" pitchFamily="2" charset="0"/>
            </a:endParaRPr>
          </a:p>
        </p:txBody>
      </p:sp>
    </p:spTree>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73352F6-B77F-44A9-ABF0-6871AE72A6F4}"/>
              </a:ext>
            </a:extLst>
          </p:cNvPr>
          <p:cNvSpPr>
            <a:spLocks noGrp="1" noChangeArrowheads="1"/>
          </p:cNvSpPr>
          <p:nvPr>
            <p:ph type="title"/>
          </p:nvPr>
        </p:nvSpPr>
        <p:spPr/>
        <p:txBody>
          <a:bodyPr/>
          <a:lstStyle/>
          <a:p>
            <a:pPr eaLnBrk="1" hangingPunct="1"/>
            <a:r>
              <a:rPr lang="ar-SA" altLang="fa-IR" b="1">
                <a:cs typeface="Titr" pitchFamily="2" charset="0"/>
              </a:rPr>
              <a:t>توربين بخار</a:t>
            </a:r>
            <a:r>
              <a:rPr lang="en-US" altLang="fa-IR"/>
              <a:t> </a:t>
            </a:r>
          </a:p>
        </p:txBody>
      </p:sp>
      <p:sp>
        <p:nvSpPr>
          <p:cNvPr id="80899" name="Rectangle 3">
            <a:extLst>
              <a:ext uri="{FF2B5EF4-FFF2-40B4-BE49-F238E27FC236}">
                <a16:creationId xmlns:a16="http://schemas.microsoft.com/office/drawing/2014/main" id="{EBDF2106-B002-4653-8316-92357AB2C400}"/>
              </a:ext>
            </a:extLst>
          </p:cNvPr>
          <p:cNvSpPr>
            <a:spLocks noGrp="1" noChangeArrowheads="1"/>
          </p:cNvSpPr>
          <p:nvPr>
            <p:ph type="body" idx="1"/>
          </p:nvPr>
        </p:nvSpPr>
        <p:spPr/>
        <p:txBody>
          <a:bodyPr/>
          <a:lstStyle/>
          <a:p>
            <a:pPr eaLnBrk="1" hangingPunct="1">
              <a:lnSpc>
                <a:spcPct val="110000"/>
              </a:lnSpc>
            </a:pPr>
            <a:r>
              <a:rPr lang="ar-SA" altLang="fa-IR" sz="2400" b="1">
                <a:cs typeface="Lotus" pitchFamily="2" charset="0"/>
              </a:rPr>
              <a:t>هدف </a:t>
            </a:r>
            <a:r>
              <a:rPr lang="fa-IR" altLang="fa-IR" sz="2400">
                <a:cs typeface="Lotus" pitchFamily="2" charset="0"/>
              </a:rPr>
              <a:t>:</a:t>
            </a:r>
          </a:p>
          <a:p>
            <a:pPr eaLnBrk="1" hangingPunct="1">
              <a:lnSpc>
                <a:spcPct val="110000"/>
              </a:lnSpc>
              <a:buFont typeface="Wingdings" panose="05000000000000000000" pitchFamily="2" charset="2"/>
              <a:buNone/>
            </a:pPr>
            <a:r>
              <a:rPr lang="fa-IR" altLang="fa-IR" sz="2400">
                <a:cs typeface="Lotus" pitchFamily="2" charset="0"/>
              </a:rPr>
              <a:t>   </a:t>
            </a:r>
            <a:r>
              <a:rPr lang="en-US" altLang="fa-IR" sz="2400">
                <a:cs typeface="Lotus" pitchFamily="2" charset="0"/>
              </a:rPr>
              <a:t> </a:t>
            </a:r>
            <a:r>
              <a:rPr lang="ar-SA" altLang="fa-IR" sz="2400">
                <a:cs typeface="Lotus" pitchFamily="2" charset="0"/>
              </a:rPr>
              <a:t>تبديل انرژي موجود در سال عامل به حركت دوراني جهت به حركت در اوردن محور ژنراتور</a:t>
            </a:r>
            <a:r>
              <a:rPr lang="en-US" altLang="fa-IR" sz="2400">
                <a:cs typeface="Lotus" pitchFamily="2" charset="0"/>
              </a:rPr>
              <a:t> </a:t>
            </a:r>
            <a:endParaRPr lang="fa-IR" altLang="fa-IR" sz="2400">
              <a:cs typeface="Lotus" pitchFamily="2" charset="0"/>
            </a:endParaRPr>
          </a:p>
          <a:p>
            <a:pPr eaLnBrk="1" hangingPunct="1">
              <a:lnSpc>
                <a:spcPct val="110000"/>
              </a:lnSpc>
            </a:pPr>
            <a:r>
              <a:rPr lang="ar-SA" altLang="fa-IR" sz="2400" b="1">
                <a:cs typeface="Lotus" pitchFamily="2" charset="0"/>
              </a:rPr>
              <a:t>اجزاء</a:t>
            </a:r>
            <a:r>
              <a:rPr lang="en-US" altLang="fa-IR" sz="2400" b="1">
                <a:cs typeface="Lotus" pitchFamily="2" charset="0"/>
              </a:rPr>
              <a:t> :</a:t>
            </a:r>
            <a:endParaRPr lang="fa-IR" altLang="fa-IR" sz="2400" b="1">
              <a:cs typeface="Lotus" pitchFamily="2" charset="0"/>
            </a:endParaRPr>
          </a:p>
          <a:p>
            <a:pPr lvl="1" eaLnBrk="1" hangingPunct="1">
              <a:lnSpc>
                <a:spcPct val="110000"/>
              </a:lnSpc>
              <a:buFont typeface="Wingdings" panose="05000000000000000000" pitchFamily="2" charset="2"/>
              <a:buChar char="ü"/>
            </a:pPr>
            <a:r>
              <a:rPr lang="ar-SA" altLang="fa-IR" sz="2000">
                <a:cs typeface="Lotus" pitchFamily="2" charset="0"/>
              </a:rPr>
              <a:t>سيستم روغنكاري</a:t>
            </a:r>
            <a:r>
              <a:rPr lang="en-US" altLang="fa-IR" sz="2000">
                <a:cs typeface="Lotus" pitchFamily="2" charset="0"/>
              </a:rPr>
              <a:t> MAV </a:t>
            </a:r>
            <a:r>
              <a:rPr lang="fa-IR" altLang="fa-IR" sz="2000">
                <a:cs typeface="Lotus" pitchFamily="2" charset="0"/>
              </a:rPr>
              <a:t> (</a:t>
            </a:r>
            <a:r>
              <a:rPr lang="en-US" altLang="fa-IR" sz="2000">
                <a:cs typeface="Lotus" pitchFamily="2" charset="0"/>
              </a:rPr>
              <a:t>Lubrication system </a:t>
            </a:r>
            <a:r>
              <a:rPr lang="fa-IR" altLang="fa-IR" sz="2000">
                <a:cs typeface="Lotus" pitchFamily="2" charset="0"/>
              </a:rPr>
              <a:t>) هدف روغنکاری و روانکاری ياتاقانهای توربين و ژنراتور</a:t>
            </a:r>
          </a:p>
          <a:p>
            <a:pPr lvl="1" eaLnBrk="1" hangingPunct="1">
              <a:lnSpc>
                <a:spcPct val="110000"/>
              </a:lnSpc>
              <a:buFont typeface="Wingdings" panose="05000000000000000000" pitchFamily="2" charset="2"/>
              <a:buChar char="ü"/>
            </a:pPr>
            <a:r>
              <a:rPr lang="ar-SA" altLang="fa-IR" sz="2000">
                <a:cs typeface="Lotus" pitchFamily="2" charset="0"/>
              </a:rPr>
              <a:t>سيستم روغن كنترل</a:t>
            </a:r>
            <a:r>
              <a:rPr lang="fa-IR" altLang="fa-IR" sz="2000">
                <a:cs typeface="Lotus" pitchFamily="2" charset="0"/>
              </a:rPr>
              <a:t> </a:t>
            </a:r>
            <a:r>
              <a:rPr lang="en-US" altLang="fa-IR" sz="2000">
                <a:cs typeface="Lotus" pitchFamily="2" charset="0"/>
              </a:rPr>
              <a:t> MAX</a:t>
            </a:r>
          </a:p>
          <a:p>
            <a:pPr lvl="1" eaLnBrk="1" hangingPunct="1">
              <a:lnSpc>
                <a:spcPct val="110000"/>
              </a:lnSpc>
              <a:buFont typeface="Wingdings" panose="05000000000000000000" pitchFamily="2" charset="2"/>
              <a:buChar char="ü"/>
            </a:pPr>
            <a:r>
              <a:rPr lang="ar-SA" altLang="fa-IR" sz="2000">
                <a:cs typeface="Lotus" pitchFamily="2" charset="0"/>
              </a:rPr>
              <a:t>سيستم سيل</a:t>
            </a:r>
            <a:r>
              <a:rPr lang="en-US" altLang="fa-IR" sz="2000">
                <a:cs typeface="Lotus" pitchFamily="2" charset="0"/>
              </a:rPr>
              <a:t> </a:t>
            </a:r>
          </a:p>
          <a:p>
            <a:pPr lvl="1" eaLnBrk="1" hangingPunct="1">
              <a:lnSpc>
                <a:spcPct val="110000"/>
              </a:lnSpc>
              <a:buFont typeface="Wingdings" panose="05000000000000000000" pitchFamily="2" charset="2"/>
              <a:buChar char="ü"/>
            </a:pPr>
            <a:r>
              <a:rPr lang="ar-SA" altLang="fa-IR" sz="2000">
                <a:cs typeface="Lotus" pitchFamily="2" charset="0"/>
              </a:rPr>
              <a:t>سيستم باي پس</a:t>
            </a:r>
            <a:r>
              <a:rPr lang="en-US" altLang="fa-IR" sz="2000">
                <a:cs typeface="Lotus" pitchFamily="2" charset="0"/>
              </a:rPr>
              <a:t> BAY PASS</a:t>
            </a: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D070FFA-744E-48BA-936D-F7C0B43F9A4C}"/>
              </a:ext>
            </a:extLst>
          </p:cNvPr>
          <p:cNvSpPr>
            <a:spLocks noGrp="1" noChangeArrowheads="1"/>
          </p:cNvSpPr>
          <p:nvPr>
            <p:ph type="title"/>
          </p:nvPr>
        </p:nvSpPr>
        <p:spPr/>
        <p:txBody>
          <a:bodyPr/>
          <a:lstStyle/>
          <a:p>
            <a:pPr eaLnBrk="1" hangingPunct="1"/>
            <a:r>
              <a:rPr lang="ar-SA" altLang="fa-IR">
                <a:cs typeface="Titr" pitchFamily="2" charset="0"/>
              </a:rPr>
              <a:t>كمپرسور</a:t>
            </a:r>
            <a:r>
              <a:rPr lang="en-US" altLang="fa-IR"/>
              <a:t> </a:t>
            </a:r>
          </a:p>
        </p:txBody>
      </p:sp>
      <p:sp>
        <p:nvSpPr>
          <p:cNvPr id="26627" name="Rectangle 3">
            <a:extLst>
              <a:ext uri="{FF2B5EF4-FFF2-40B4-BE49-F238E27FC236}">
                <a16:creationId xmlns:a16="http://schemas.microsoft.com/office/drawing/2014/main" id="{A287307C-F2CD-4E0B-913E-6F9C8B7D4AF0}"/>
              </a:ext>
            </a:extLst>
          </p:cNvPr>
          <p:cNvSpPr>
            <a:spLocks noGrp="1" noChangeArrowheads="1"/>
          </p:cNvSpPr>
          <p:nvPr>
            <p:ph type="body" idx="1"/>
          </p:nvPr>
        </p:nvSpPr>
        <p:spPr>
          <a:xfrm>
            <a:off x="395288" y="1600200"/>
            <a:ext cx="8139112" cy="4419600"/>
          </a:xfrm>
        </p:spPr>
        <p:txBody>
          <a:bodyPr/>
          <a:lstStyle/>
          <a:p>
            <a:pPr eaLnBrk="1" hangingPunct="1">
              <a:lnSpc>
                <a:spcPct val="110000"/>
              </a:lnSpc>
            </a:pPr>
            <a:r>
              <a:rPr lang="ar-SA" altLang="fa-IR" sz="2400">
                <a:cs typeface="Lotus" pitchFamily="2" charset="0"/>
              </a:rPr>
              <a:t>هواي تميز از اتاق فيلتراسيون وارد كمپرسور مي شود . اتاق فيلتر شامل</a:t>
            </a:r>
            <a:r>
              <a:rPr lang="fa-IR" altLang="fa-IR" sz="2400">
                <a:cs typeface="Lotus" pitchFamily="2" charset="0"/>
              </a:rPr>
              <a:t> چندين</a:t>
            </a:r>
            <a:r>
              <a:rPr lang="ar-SA" altLang="fa-IR" sz="2400">
                <a:cs typeface="Lotus" pitchFamily="2" charset="0"/>
              </a:rPr>
              <a:t> عدد فيلتر در </a:t>
            </a:r>
            <a:r>
              <a:rPr lang="fa-IR" altLang="fa-IR" sz="2400">
                <a:cs typeface="Lotus" pitchFamily="2" charset="0"/>
              </a:rPr>
              <a:t>چند</a:t>
            </a:r>
            <a:r>
              <a:rPr lang="ar-SA" altLang="fa-IR" sz="2400">
                <a:cs typeface="Lotus" pitchFamily="2" charset="0"/>
              </a:rPr>
              <a:t> طبقه</a:t>
            </a:r>
            <a:r>
              <a:rPr lang="fa-IR" altLang="fa-IR" sz="2400">
                <a:cs typeface="Lotus" pitchFamily="2" charset="0"/>
              </a:rPr>
              <a:t> (بسته به طراحی )</a:t>
            </a:r>
            <a:r>
              <a:rPr lang="ar-SA" altLang="fa-IR" sz="2400">
                <a:cs typeface="Lotus" pitchFamily="2" charset="0"/>
              </a:rPr>
              <a:t> مي با شد كه هواي اتمسفر بعد از عبور از اين فيلترها  كه داراي مش بندي</a:t>
            </a:r>
            <a:r>
              <a:rPr lang="fa-IR" altLang="fa-IR" sz="2400">
                <a:cs typeface="Lotus" pitchFamily="2" charset="0"/>
              </a:rPr>
              <a:t>های مختلف در حدود پنج</a:t>
            </a:r>
            <a:r>
              <a:rPr lang="ar-SA" altLang="fa-IR" sz="2400">
                <a:cs typeface="Lotus" pitchFamily="2" charset="0"/>
              </a:rPr>
              <a:t> ميكرون </a:t>
            </a:r>
            <a:r>
              <a:rPr lang="fa-IR" altLang="fa-IR" sz="2400">
                <a:cs typeface="Lotus" pitchFamily="2" charset="0"/>
              </a:rPr>
              <a:t>, </a:t>
            </a:r>
            <a:r>
              <a:rPr lang="ar-SA" altLang="fa-IR" sz="2400">
                <a:cs typeface="Lotus" pitchFamily="2" charset="0"/>
              </a:rPr>
              <a:t>وارد كمپرسور مي شود.</a:t>
            </a:r>
          </a:p>
          <a:p>
            <a:pPr eaLnBrk="1" hangingPunct="1">
              <a:lnSpc>
                <a:spcPct val="110000"/>
              </a:lnSpc>
            </a:pPr>
            <a:r>
              <a:rPr lang="ar-SA" altLang="fa-IR" sz="2400">
                <a:cs typeface="Lotus" pitchFamily="2" charset="0"/>
              </a:rPr>
              <a:t>كمپرسور در </a:t>
            </a:r>
            <a:r>
              <a:rPr lang="fa-IR" altLang="fa-IR" sz="2400">
                <a:cs typeface="Lotus" pitchFamily="2" charset="0"/>
              </a:rPr>
              <a:t>چند</a:t>
            </a:r>
            <a:r>
              <a:rPr lang="ar-SA" altLang="fa-IR" sz="2400">
                <a:cs typeface="Lotus" pitchFamily="2" charset="0"/>
              </a:rPr>
              <a:t> مرحله هوا را متراكم مي كند. تراكم هوا توسط پره هاي ثابت و متحرك كه يك در ميان چيده شده اند صورت مي پذيرد.</a:t>
            </a:r>
          </a:p>
          <a:p>
            <a:pPr eaLnBrk="1" hangingPunct="1">
              <a:lnSpc>
                <a:spcPct val="110000"/>
              </a:lnSpc>
            </a:pPr>
            <a:r>
              <a:rPr lang="ar-SA" altLang="fa-IR" sz="2400">
                <a:cs typeface="Lotus" pitchFamily="2" charset="0"/>
              </a:rPr>
              <a:t>پره هاي ثابت به پوسته كمپرسور متصل </a:t>
            </a:r>
            <a:r>
              <a:rPr lang="fa-IR" altLang="fa-IR" sz="2400">
                <a:cs typeface="Lotus" pitchFamily="2" charset="0"/>
              </a:rPr>
              <a:t>بوده و</a:t>
            </a:r>
            <a:r>
              <a:rPr lang="ar-SA" altLang="fa-IR" sz="2400">
                <a:cs typeface="Lotus" pitchFamily="2" charset="0"/>
              </a:rPr>
              <a:t> پره هاي متحرك نيز روي ديسك هاي قرار گرفته روي محور كمپرسور سوار </a:t>
            </a:r>
            <a:r>
              <a:rPr lang="fa-IR" altLang="fa-IR" sz="2400">
                <a:cs typeface="Lotus" pitchFamily="2" charset="0"/>
              </a:rPr>
              <a:t>می باشند </a:t>
            </a:r>
            <a:r>
              <a:rPr lang="ar-SA" altLang="fa-IR" sz="2400">
                <a:cs typeface="Lotus" pitchFamily="2" charset="0"/>
              </a:rPr>
              <a:t> و همراه محور مي چرخند. </a:t>
            </a:r>
            <a:r>
              <a:rPr lang="fa-IR" altLang="fa-IR" sz="2400">
                <a:cs typeface="Lotus" pitchFamily="2" charset="0"/>
              </a:rPr>
              <a:t>در </a:t>
            </a:r>
            <a:r>
              <a:rPr lang="ar-SA" altLang="fa-IR" sz="2400">
                <a:cs typeface="Lotus" pitchFamily="2" charset="0"/>
              </a:rPr>
              <a:t>شرايط عملكردي استاندارد هواي خروجي از مرحله </a:t>
            </a:r>
            <a:r>
              <a:rPr lang="fa-IR" altLang="fa-IR" sz="2400">
                <a:cs typeface="Lotus" pitchFamily="2" charset="0"/>
              </a:rPr>
              <a:t>آخر</a:t>
            </a:r>
            <a:r>
              <a:rPr lang="ar-SA" altLang="fa-IR" sz="2400">
                <a:cs typeface="Lotus" pitchFamily="2" charset="0"/>
              </a:rPr>
              <a:t> كمپرسور داراي دماي </a:t>
            </a:r>
            <a:r>
              <a:rPr lang="fa-IR" altLang="fa-IR" sz="2400">
                <a:cs typeface="Lotus" pitchFamily="2" charset="0"/>
              </a:rPr>
              <a:t>حدود 350</a:t>
            </a:r>
            <a:r>
              <a:rPr lang="ar-SA" altLang="fa-IR" sz="2400">
                <a:cs typeface="Lotus" pitchFamily="2" charset="0"/>
              </a:rPr>
              <a:t> درجه سلسيوس و فشار 5/12 بار مي باشد</a:t>
            </a:r>
            <a:r>
              <a:rPr lang="ar-SA" altLang="fa-IR" sz="2400"/>
              <a:t>.</a:t>
            </a:r>
            <a:endParaRPr lang="en-US" altLang="fa-IR" sz="2400"/>
          </a:p>
        </p:txBody>
      </p:sp>
    </p:spTree>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94E60F3-0034-410B-95F1-DCC3C9744FD4}"/>
              </a:ext>
            </a:extLst>
          </p:cNvPr>
          <p:cNvSpPr>
            <a:spLocks noGrp="1" noChangeArrowheads="1"/>
          </p:cNvSpPr>
          <p:nvPr>
            <p:ph type="title"/>
          </p:nvPr>
        </p:nvSpPr>
        <p:spPr/>
        <p:txBody>
          <a:bodyPr/>
          <a:lstStyle/>
          <a:p>
            <a:pPr eaLnBrk="1" hangingPunct="1"/>
            <a:r>
              <a:rPr lang="ar-SA" altLang="fa-IR" b="1">
                <a:cs typeface="Titr" pitchFamily="2" charset="0"/>
              </a:rPr>
              <a:t>توربين بخار</a:t>
            </a:r>
            <a:endParaRPr lang="en-US" altLang="fa-IR" b="1">
              <a:cs typeface="Titr" pitchFamily="2" charset="0"/>
            </a:endParaRPr>
          </a:p>
        </p:txBody>
      </p:sp>
      <p:pic>
        <p:nvPicPr>
          <p:cNvPr id="81923" name="Picture 4" descr="توربين بخار">
            <a:extLst>
              <a:ext uri="{FF2B5EF4-FFF2-40B4-BE49-F238E27FC236}">
                <a16:creationId xmlns:a16="http://schemas.microsoft.com/office/drawing/2014/main" id="{BC05389C-F626-4778-96B9-F8EDE554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92003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7A39059-0C67-491C-881B-B821A1990F12}"/>
              </a:ext>
            </a:extLst>
          </p:cNvPr>
          <p:cNvSpPr>
            <a:spLocks noGrp="1" noChangeArrowheads="1"/>
          </p:cNvSpPr>
          <p:nvPr>
            <p:ph type="title"/>
          </p:nvPr>
        </p:nvSpPr>
        <p:spPr/>
        <p:txBody>
          <a:bodyPr/>
          <a:lstStyle/>
          <a:p>
            <a:pPr eaLnBrk="1" hangingPunct="1"/>
            <a:r>
              <a:rPr lang="ar-SA" altLang="fa-IR" b="1">
                <a:cs typeface="Titr" pitchFamily="2" charset="0"/>
              </a:rPr>
              <a:t>اجزاء سيستم روغنكاري</a:t>
            </a:r>
            <a:r>
              <a:rPr lang="fa-IR" altLang="fa-IR" b="1">
                <a:cs typeface="Titr" pitchFamily="2" charset="0"/>
              </a:rPr>
              <a:t> توربين بخار</a:t>
            </a:r>
            <a:endParaRPr lang="en-US" altLang="fa-IR" b="1">
              <a:cs typeface="Titr" pitchFamily="2" charset="0"/>
            </a:endParaRPr>
          </a:p>
        </p:txBody>
      </p:sp>
      <p:sp>
        <p:nvSpPr>
          <p:cNvPr id="82947" name="Rectangle 3">
            <a:extLst>
              <a:ext uri="{FF2B5EF4-FFF2-40B4-BE49-F238E27FC236}">
                <a16:creationId xmlns:a16="http://schemas.microsoft.com/office/drawing/2014/main" id="{DC2149F7-E942-41BA-90C3-B909362234ED}"/>
              </a:ext>
            </a:extLst>
          </p:cNvPr>
          <p:cNvSpPr>
            <a:spLocks noGrp="1" noChangeArrowheads="1"/>
          </p:cNvSpPr>
          <p:nvPr>
            <p:ph type="body" idx="1"/>
          </p:nvPr>
        </p:nvSpPr>
        <p:spPr/>
        <p:txBody>
          <a:bodyPr/>
          <a:lstStyle/>
          <a:p>
            <a:pPr eaLnBrk="1" hangingPunct="1">
              <a:lnSpc>
                <a:spcPct val="80000"/>
              </a:lnSpc>
            </a:pPr>
            <a:r>
              <a:rPr lang="ar-SA" altLang="fa-IR" sz="2000"/>
              <a:t>تانك روغن</a:t>
            </a:r>
            <a:endParaRPr lang="en-US" altLang="fa-IR" sz="2000"/>
          </a:p>
          <a:p>
            <a:pPr eaLnBrk="1" hangingPunct="1">
              <a:lnSpc>
                <a:spcPct val="80000"/>
              </a:lnSpc>
            </a:pPr>
            <a:r>
              <a:rPr lang="ar-SA" altLang="fa-IR" sz="2000"/>
              <a:t>پمپ اصلي روغن</a:t>
            </a:r>
            <a:r>
              <a:rPr lang="en-US" altLang="fa-IR" sz="2000"/>
              <a:t> 2*100</a:t>
            </a:r>
          </a:p>
          <a:p>
            <a:pPr eaLnBrk="1" hangingPunct="1">
              <a:lnSpc>
                <a:spcPct val="80000"/>
              </a:lnSpc>
            </a:pPr>
            <a:r>
              <a:rPr lang="fa-IR" altLang="fa-IR" sz="2000"/>
              <a:t>پ</a:t>
            </a:r>
            <a:r>
              <a:rPr lang="ar-SA" altLang="fa-IR" sz="2000"/>
              <a:t>مپ كمكي</a:t>
            </a:r>
            <a:r>
              <a:rPr lang="fa-IR" altLang="fa-IR" sz="2000"/>
              <a:t> </a:t>
            </a:r>
            <a:r>
              <a:rPr lang="en-US" altLang="fa-IR" sz="2000"/>
              <a:t>  DC</a:t>
            </a:r>
            <a:endParaRPr lang="ar-SA" altLang="fa-IR" sz="2000"/>
          </a:p>
          <a:p>
            <a:pPr eaLnBrk="1" hangingPunct="1">
              <a:lnSpc>
                <a:spcPct val="80000"/>
              </a:lnSpc>
            </a:pPr>
            <a:r>
              <a:rPr lang="ar-SA" altLang="fa-IR" sz="2000"/>
              <a:t>پمپ جكينگ</a:t>
            </a:r>
            <a:r>
              <a:rPr lang="en-US" altLang="fa-IR" sz="2000"/>
              <a:t> </a:t>
            </a:r>
            <a:r>
              <a:rPr lang="ar-SA" altLang="fa-IR" sz="2000"/>
              <a:t>دو تا صد درصد كه يكي در مدار قرار مي گيرد و ديگري استند باي</a:t>
            </a:r>
            <a:endParaRPr lang="en-US" altLang="fa-IR" sz="2000"/>
          </a:p>
          <a:p>
            <a:pPr eaLnBrk="1" hangingPunct="1">
              <a:lnSpc>
                <a:spcPct val="80000"/>
              </a:lnSpc>
            </a:pPr>
            <a:r>
              <a:rPr lang="ar-SA" altLang="fa-IR" sz="2000"/>
              <a:t>دو تا كولر</a:t>
            </a:r>
            <a:r>
              <a:rPr lang="en-US" altLang="fa-IR" sz="2000"/>
              <a:t> 2*100</a:t>
            </a:r>
          </a:p>
          <a:p>
            <a:pPr eaLnBrk="1" hangingPunct="1">
              <a:lnSpc>
                <a:spcPct val="80000"/>
              </a:lnSpc>
            </a:pPr>
            <a:r>
              <a:rPr lang="ar-SA" altLang="fa-IR" sz="2000"/>
              <a:t>فيلتر مسير روغن روانكاري</a:t>
            </a:r>
            <a:r>
              <a:rPr lang="en-US" altLang="fa-IR" sz="2000"/>
              <a:t> 2*100</a:t>
            </a:r>
          </a:p>
          <a:p>
            <a:pPr eaLnBrk="1" hangingPunct="1">
              <a:lnSpc>
                <a:spcPct val="80000"/>
              </a:lnSpc>
            </a:pPr>
            <a:r>
              <a:rPr lang="fa-IR" altLang="fa-IR" sz="2000"/>
              <a:t>ف</a:t>
            </a:r>
            <a:r>
              <a:rPr lang="ar-SA" altLang="fa-IR" sz="2000"/>
              <a:t>يلتر مسير روغن </a:t>
            </a:r>
            <a:r>
              <a:rPr lang="fa-IR" altLang="fa-IR" sz="2000"/>
              <a:t>ج</a:t>
            </a:r>
            <a:r>
              <a:rPr lang="ar-SA" altLang="fa-IR" sz="2000"/>
              <a:t>كينگ</a:t>
            </a:r>
            <a:r>
              <a:rPr lang="en-US" altLang="fa-IR" sz="2000"/>
              <a:t> 2*100</a:t>
            </a:r>
            <a:endParaRPr lang="ar-SA" altLang="fa-IR" sz="2000"/>
          </a:p>
          <a:p>
            <a:pPr eaLnBrk="1" hangingPunct="1">
              <a:lnSpc>
                <a:spcPct val="80000"/>
              </a:lnSpc>
            </a:pPr>
            <a:r>
              <a:rPr lang="ar-SA" altLang="fa-IR" sz="2000"/>
              <a:t>پمپ سيركوله روغن</a:t>
            </a:r>
          </a:p>
          <a:p>
            <a:pPr eaLnBrk="1" hangingPunct="1">
              <a:lnSpc>
                <a:spcPct val="80000"/>
              </a:lnSpc>
            </a:pPr>
            <a:r>
              <a:rPr lang="ar-SA" altLang="fa-IR" sz="2000"/>
              <a:t>فيلتر مسير سير كوله روغن</a:t>
            </a:r>
          </a:p>
          <a:p>
            <a:pPr eaLnBrk="1" hangingPunct="1">
              <a:lnSpc>
                <a:spcPct val="80000"/>
              </a:lnSpc>
            </a:pPr>
            <a:r>
              <a:rPr lang="ar-SA" altLang="fa-IR" sz="2000"/>
              <a:t>والو سه راهي تنظيم دماي روغن</a:t>
            </a:r>
          </a:p>
          <a:p>
            <a:pPr eaLnBrk="1" hangingPunct="1">
              <a:lnSpc>
                <a:spcPct val="80000"/>
              </a:lnSpc>
            </a:pPr>
            <a:r>
              <a:rPr lang="ar-SA" altLang="fa-IR" sz="2000"/>
              <a:t>سلونوئيد والو مسير روغن جكينگ</a:t>
            </a:r>
          </a:p>
          <a:p>
            <a:pPr eaLnBrk="1" hangingPunct="1">
              <a:lnSpc>
                <a:spcPct val="80000"/>
              </a:lnSpc>
            </a:pPr>
            <a:r>
              <a:rPr lang="ar-SA" altLang="fa-IR" sz="2000"/>
              <a:t>والو دستي تنظيم دور آرام</a:t>
            </a:r>
            <a:r>
              <a:rPr lang="en-US" altLang="fa-IR" sz="2000"/>
              <a:t>  </a:t>
            </a:r>
            <a:r>
              <a:rPr lang="ar-SA" altLang="fa-IR" sz="2000"/>
              <a:t>ترنينگر</a:t>
            </a:r>
            <a:r>
              <a:rPr lang="en-US" altLang="fa-IR" sz="2000"/>
              <a:t> ( TG ) </a:t>
            </a:r>
          </a:p>
          <a:p>
            <a:pPr eaLnBrk="1" hangingPunct="1">
              <a:lnSpc>
                <a:spcPct val="80000"/>
              </a:lnSpc>
            </a:pPr>
            <a:r>
              <a:rPr lang="ar-SA" altLang="fa-IR" sz="2000"/>
              <a:t>فن خلاء ساز</a:t>
            </a:r>
            <a:r>
              <a:rPr lang="en-US" altLang="fa-IR" sz="2000"/>
              <a:t> 2*100</a:t>
            </a:r>
          </a:p>
        </p:txBody>
      </p:sp>
    </p:spTree>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496E150-A0B1-4365-ADEA-FB0A3730F845}"/>
              </a:ext>
            </a:extLst>
          </p:cNvPr>
          <p:cNvSpPr>
            <a:spLocks noGrp="1" noChangeArrowheads="1"/>
          </p:cNvSpPr>
          <p:nvPr>
            <p:ph type="title"/>
          </p:nvPr>
        </p:nvSpPr>
        <p:spPr/>
        <p:txBody>
          <a:bodyPr/>
          <a:lstStyle/>
          <a:p>
            <a:pPr eaLnBrk="1" hangingPunct="1"/>
            <a:r>
              <a:rPr lang="ar-SA" altLang="fa-IR" b="1">
                <a:cs typeface="Titr" pitchFamily="2" charset="0"/>
              </a:rPr>
              <a:t>سيستم روغن كنترل</a:t>
            </a:r>
            <a:r>
              <a:rPr lang="en-US" altLang="fa-IR">
                <a:cs typeface="Titr" pitchFamily="2" charset="0"/>
              </a:rPr>
              <a:t> </a:t>
            </a:r>
            <a:r>
              <a:rPr lang="fa-IR" altLang="fa-IR">
                <a:cs typeface="Titr" pitchFamily="2" charset="0"/>
              </a:rPr>
              <a:t>توربين بخار</a:t>
            </a:r>
            <a:endParaRPr lang="en-US" altLang="fa-IR">
              <a:cs typeface="Titr" pitchFamily="2" charset="0"/>
            </a:endParaRPr>
          </a:p>
        </p:txBody>
      </p:sp>
      <p:sp>
        <p:nvSpPr>
          <p:cNvPr id="83971" name="Rectangle 3">
            <a:extLst>
              <a:ext uri="{FF2B5EF4-FFF2-40B4-BE49-F238E27FC236}">
                <a16:creationId xmlns:a16="http://schemas.microsoft.com/office/drawing/2014/main" id="{0D66764C-B509-4F3E-AAE1-EDBFEB4436C0}"/>
              </a:ext>
            </a:extLst>
          </p:cNvPr>
          <p:cNvSpPr>
            <a:spLocks noGrp="1" noChangeArrowheads="1"/>
          </p:cNvSpPr>
          <p:nvPr>
            <p:ph type="body" idx="1"/>
          </p:nvPr>
        </p:nvSpPr>
        <p:spPr/>
        <p:txBody>
          <a:bodyPr/>
          <a:lstStyle/>
          <a:p>
            <a:pPr eaLnBrk="1" hangingPunct="1">
              <a:lnSpc>
                <a:spcPct val="115000"/>
              </a:lnSpc>
            </a:pPr>
            <a:r>
              <a:rPr lang="ar-SA" altLang="fa-IR" sz="2400" b="1">
                <a:cs typeface="Lotus" pitchFamily="2" charset="0"/>
              </a:rPr>
              <a:t>هدف</a:t>
            </a:r>
            <a:r>
              <a:rPr lang="en-US" altLang="fa-IR" sz="2400">
                <a:cs typeface="Lotus" pitchFamily="2" charset="0"/>
              </a:rPr>
              <a:t> </a:t>
            </a:r>
            <a:r>
              <a:rPr lang="fa-IR" altLang="fa-IR" sz="2400">
                <a:cs typeface="Lotus" pitchFamily="2" charset="0"/>
              </a:rPr>
              <a:t> :</a:t>
            </a:r>
          </a:p>
          <a:p>
            <a:pPr eaLnBrk="1" hangingPunct="1">
              <a:lnSpc>
                <a:spcPct val="115000"/>
              </a:lnSpc>
              <a:buFont typeface="Wingdings" panose="05000000000000000000" pitchFamily="2" charset="2"/>
              <a:buNone/>
            </a:pPr>
            <a:r>
              <a:rPr lang="fa-IR" altLang="fa-IR" sz="2400">
                <a:cs typeface="Lotus" pitchFamily="2" charset="0"/>
              </a:rPr>
              <a:t>    ت</a:t>
            </a:r>
            <a:r>
              <a:rPr lang="ar-SA" altLang="fa-IR" sz="2400">
                <a:cs typeface="Lotus" pitchFamily="2" charset="0"/>
              </a:rPr>
              <a:t>امين روغن پر فشار جهت باز و بسته كردن والوهاي استاب والو باي پس</a:t>
            </a:r>
            <a:r>
              <a:rPr lang="en-US" altLang="fa-IR" sz="2400">
                <a:cs typeface="Lotus" pitchFamily="2" charset="0"/>
              </a:rPr>
              <a:t>HP</a:t>
            </a:r>
            <a:r>
              <a:rPr lang="fa-IR" altLang="fa-IR" sz="2400">
                <a:cs typeface="Lotus" pitchFamily="2" charset="0"/>
              </a:rPr>
              <a:t> و کنترل والو </a:t>
            </a:r>
            <a:r>
              <a:rPr lang="en-US" altLang="fa-IR" sz="2400">
                <a:cs typeface="Lotus" pitchFamily="2" charset="0"/>
              </a:rPr>
              <a:t>HP</a:t>
            </a:r>
            <a:r>
              <a:rPr lang="fa-IR" altLang="fa-IR" sz="2400">
                <a:cs typeface="Lotus" pitchFamily="2" charset="0"/>
              </a:rPr>
              <a:t> و </a:t>
            </a:r>
            <a:r>
              <a:rPr lang="ar-SA" altLang="fa-IR" sz="2400">
                <a:cs typeface="Lotus" pitchFamily="2" charset="0"/>
              </a:rPr>
              <a:t>همچنين استاب والو</a:t>
            </a:r>
            <a:r>
              <a:rPr lang="en-US" altLang="fa-IR" sz="2400">
                <a:cs typeface="Lotus" pitchFamily="2" charset="0"/>
              </a:rPr>
              <a:t>IP</a:t>
            </a:r>
            <a:r>
              <a:rPr lang="fa-IR" altLang="fa-IR" sz="2400">
                <a:cs typeface="Lotus" pitchFamily="2" charset="0"/>
              </a:rPr>
              <a:t> و</a:t>
            </a:r>
            <a:r>
              <a:rPr lang="ar-SA" altLang="fa-IR" sz="2400">
                <a:cs typeface="Lotus" pitchFamily="2" charset="0"/>
              </a:rPr>
              <a:t>هم وا</a:t>
            </a:r>
            <a:r>
              <a:rPr lang="fa-IR" altLang="fa-IR" sz="2400">
                <a:cs typeface="Lotus" pitchFamily="2" charset="0"/>
              </a:rPr>
              <a:t>ل</a:t>
            </a:r>
            <a:r>
              <a:rPr lang="ar-SA" altLang="fa-IR" sz="2400">
                <a:cs typeface="Lotus" pitchFamily="2" charset="0"/>
              </a:rPr>
              <a:t>و</a:t>
            </a:r>
            <a:r>
              <a:rPr lang="fa-IR" altLang="fa-IR" sz="2400">
                <a:cs typeface="Lotus" pitchFamily="2" charset="0"/>
              </a:rPr>
              <a:t>های</a:t>
            </a:r>
            <a:r>
              <a:rPr lang="ar-SA" altLang="fa-IR" sz="2400">
                <a:cs typeface="Lotus" pitchFamily="2" charset="0"/>
              </a:rPr>
              <a:t> مسير اصلي و مسيرهاي باي پس توربين</a:t>
            </a:r>
            <a:r>
              <a:rPr lang="en-US" altLang="fa-IR" sz="2400">
                <a:cs typeface="Lotus" pitchFamily="2" charset="0"/>
              </a:rPr>
              <a:t>.</a:t>
            </a:r>
            <a:endParaRPr lang="fa-IR" altLang="fa-IR" sz="2400">
              <a:cs typeface="Lotus" pitchFamily="2" charset="0"/>
            </a:endParaRPr>
          </a:p>
          <a:p>
            <a:pPr eaLnBrk="1" hangingPunct="1">
              <a:lnSpc>
                <a:spcPct val="115000"/>
              </a:lnSpc>
            </a:pPr>
            <a:r>
              <a:rPr lang="ar-SA" altLang="fa-IR" sz="2400" b="1">
                <a:cs typeface="Lotus" pitchFamily="2" charset="0"/>
              </a:rPr>
              <a:t>اجزاء</a:t>
            </a:r>
            <a:r>
              <a:rPr lang="en-US" altLang="fa-IR" sz="2400" b="1">
                <a:cs typeface="Lotus" pitchFamily="2" charset="0"/>
              </a:rPr>
              <a:t> :</a:t>
            </a:r>
            <a:endParaRPr lang="ar-SA" altLang="fa-IR" sz="2400">
              <a:cs typeface="Lotus" pitchFamily="2" charset="0"/>
            </a:endParaRPr>
          </a:p>
          <a:p>
            <a:pPr lvl="1" eaLnBrk="1" hangingPunct="1">
              <a:lnSpc>
                <a:spcPct val="115000"/>
              </a:lnSpc>
              <a:buFont typeface="Wingdings" panose="05000000000000000000" pitchFamily="2" charset="2"/>
              <a:buChar char="ü"/>
            </a:pPr>
            <a:r>
              <a:rPr lang="ar-SA" altLang="fa-IR" sz="2000">
                <a:cs typeface="Lotus" pitchFamily="2" charset="0"/>
              </a:rPr>
              <a:t>تانك روغن</a:t>
            </a:r>
            <a:endParaRPr lang="en-US" altLang="fa-IR" sz="2000">
              <a:cs typeface="Lotus" pitchFamily="2" charset="0"/>
            </a:endParaRPr>
          </a:p>
          <a:p>
            <a:pPr lvl="1" eaLnBrk="1" hangingPunct="1">
              <a:lnSpc>
                <a:spcPct val="115000"/>
              </a:lnSpc>
              <a:buFont typeface="Wingdings" panose="05000000000000000000" pitchFamily="2" charset="2"/>
              <a:buChar char="ü"/>
            </a:pPr>
            <a:r>
              <a:rPr lang="ar-SA" altLang="fa-IR" sz="2000">
                <a:cs typeface="Lotus" pitchFamily="2" charset="0"/>
              </a:rPr>
              <a:t>پمپ اصلي</a:t>
            </a:r>
            <a:r>
              <a:rPr lang="en-US" altLang="fa-IR" sz="2000">
                <a:cs typeface="Lotus" pitchFamily="2" charset="0"/>
              </a:rPr>
              <a:t>2*100</a:t>
            </a:r>
            <a:endParaRPr lang="ar-SA" altLang="fa-IR" sz="2000">
              <a:cs typeface="Lotus" pitchFamily="2" charset="0"/>
            </a:endParaRPr>
          </a:p>
          <a:p>
            <a:pPr lvl="1" eaLnBrk="1" hangingPunct="1">
              <a:lnSpc>
                <a:spcPct val="115000"/>
              </a:lnSpc>
              <a:buFont typeface="Wingdings" panose="05000000000000000000" pitchFamily="2" charset="2"/>
              <a:buChar char="ü"/>
            </a:pPr>
            <a:r>
              <a:rPr lang="fa-IR" altLang="fa-IR" sz="2000">
                <a:cs typeface="Lotus" pitchFamily="2" charset="0"/>
              </a:rPr>
              <a:t>پم</a:t>
            </a:r>
            <a:r>
              <a:rPr lang="ar-SA" altLang="fa-IR" sz="2000">
                <a:cs typeface="Lotus" pitchFamily="2" charset="0"/>
              </a:rPr>
              <a:t>پ سير كوله</a:t>
            </a:r>
            <a:r>
              <a:rPr lang="en-US" altLang="fa-IR" sz="2000">
                <a:cs typeface="Lotus" pitchFamily="2" charset="0"/>
              </a:rPr>
              <a:t> 2*100</a:t>
            </a:r>
            <a:r>
              <a:rPr lang="fa-IR" altLang="fa-IR" sz="2000">
                <a:cs typeface="Lotus" pitchFamily="2" charset="0"/>
              </a:rPr>
              <a:t>(</a:t>
            </a:r>
            <a:r>
              <a:rPr lang="en-US" altLang="fa-IR" sz="2000">
                <a:cs typeface="Lotus" pitchFamily="2" charset="0"/>
              </a:rPr>
              <a:t> </a:t>
            </a:r>
            <a:r>
              <a:rPr lang="ar-SA" altLang="fa-IR" sz="2000">
                <a:cs typeface="Lotus" pitchFamily="2" charset="0"/>
              </a:rPr>
              <a:t>فن</a:t>
            </a:r>
            <a:r>
              <a:rPr lang="en-US" altLang="fa-IR" sz="2000">
                <a:cs typeface="Lotus" pitchFamily="2" charset="0"/>
              </a:rPr>
              <a:t> </a:t>
            </a:r>
            <a:r>
              <a:rPr lang="ar-SA" altLang="fa-IR" sz="2000">
                <a:cs typeface="Lotus" pitchFamily="2" charset="0"/>
              </a:rPr>
              <a:t>فيلتر</a:t>
            </a:r>
            <a:r>
              <a:rPr lang="fa-IR" altLang="fa-IR" sz="2000">
                <a:cs typeface="Lotus" pitchFamily="2" charset="0"/>
              </a:rPr>
              <a:t>)</a:t>
            </a:r>
            <a:r>
              <a:rPr lang="en-US" altLang="fa-IR" sz="2000">
                <a:cs typeface="Lotus" pitchFamily="2" charset="0"/>
              </a:rPr>
              <a:t> </a:t>
            </a:r>
            <a:endParaRPr lang="ar-SA" altLang="fa-IR" sz="2000">
              <a:cs typeface="Lotus" pitchFamily="2" charset="0"/>
            </a:endParaRPr>
          </a:p>
          <a:p>
            <a:pPr lvl="1" eaLnBrk="1" hangingPunct="1">
              <a:lnSpc>
                <a:spcPct val="115000"/>
              </a:lnSpc>
              <a:buFont typeface="Wingdings" panose="05000000000000000000" pitchFamily="2" charset="2"/>
              <a:buChar char="ü"/>
            </a:pPr>
            <a:r>
              <a:rPr lang="fa-IR" altLang="fa-IR" sz="2000">
                <a:cs typeface="Lotus" pitchFamily="2" charset="0"/>
              </a:rPr>
              <a:t>ف</a:t>
            </a:r>
            <a:r>
              <a:rPr lang="ar-SA" altLang="fa-IR" sz="2000">
                <a:cs typeface="Lotus" pitchFamily="2" charset="0"/>
              </a:rPr>
              <a:t>يلتر هاي پمپ اصلي</a:t>
            </a:r>
          </a:p>
          <a:p>
            <a:pPr lvl="1" eaLnBrk="1" hangingPunct="1">
              <a:lnSpc>
                <a:spcPct val="115000"/>
              </a:lnSpc>
              <a:buFont typeface="Wingdings" panose="05000000000000000000" pitchFamily="2" charset="2"/>
              <a:buChar char="ü"/>
            </a:pPr>
            <a:r>
              <a:rPr lang="ar-SA" altLang="fa-IR" sz="2000">
                <a:cs typeface="Lotus" pitchFamily="2" charset="0"/>
              </a:rPr>
              <a:t>آكومالاتور</a:t>
            </a:r>
            <a:endParaRPr lang="en-US" altLang="fa-IR" sz="2000">
              <a:cs typeface="Lotus" pitchFamily="2" charset="0"/>
            </a:endParaRPr>
          </a:p>
        </p:txBody>
      </p:sp>
    </p:spTree>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6B498DA-2091-4F5A-B8BC-B0C226175AE5}"/>
              </a:ext>
            </a:extLst>
          </p:cNvPr>
          <p:cNvSpPr>
            <a:spLocks noGrp="1" noChangeArrowheads="1"/>
          </p:cNvSpPr>
          <p:nvPr>
            <p:ph type="title"/>
          </p:nvPr>
        </p:nvSpPr>
        <p:spPr/>
        <p:txBody>
          <a:bodyPr/>
          <a:lstStyle/>
          <a:p>
            <a:pPr eaLnBrk="1" hangingPunct="1"/>
            <a:r>
              <a:rPr lang="ar-SA" altLang="fa-IR" b="1">
                <a:cs typeface="Titr" pitchFamily="2" charset="0"/>
              </a:rPr>
              <a:t>سيستم سيل</a:t>
            </a:r>
            <a:r>
              <a:rPr lang="fa-IR" altLang="fa-IR" b="1">
                <a:cs typeface="Titr" pitchFamily="2" charset="0"/>
              </a:rPr>
              <a:t> توربين</a:t>
            </a:r>
            <a:r>
              <a:rPr lang="ar-SA" altLang="fa-IR"/>
              <a:t> </a:t>
            </a:r>
            <a:endParaRPr lang="en-US" altLang="fa-IR"/>
          </a:p>
        </p:txBody>
      </p:sp>
      <p:sp>
        <p:nvSpPr>
          <p:cNvPr id="84995" name="Rectangle 3">
            <a:extLst>
              <a:ext uri="{FF2B5EF4-FFF2-40B4-BE49-F238E27FC236}">
                <a16:creationId xmlns:a16="http://schemas.microsoft.com/office/drawing/2014/main" id="{DE757CB8-64E0-4649-BDC0-9AE90200CDF1}"/>
              </a:ext>
            </a:extLst>
          </p:cNvPr>
          <p:cNvSpPr>
            <a:spLocks noGrp="1" noChangeArrowheads="1"/>
          </p:cNvSpPr>
          <p:nvPr>
            <p:ph type="body" idx="1"/>
          </p:nvPr>
        </p:nvSpPr>
        <p:spPr/>
        <p:txBody>
          <a:bodyPr/>
          <a:lstStyle/>
          <a:p>
            <a:pPr eaLnBrk="1" hangingPunct="1">
              <a:lnSpc>
                <a:spcPct val="90000"/>
              </a:lnSpc>
            </a:pPr>
            <a:r>
              <a:rPr lang="ar-SA" altLang="fa-IR" sz="2600" b="1">
                <a:cs typeface="Lotus" pitchFamily="2" charset="0"/>
              </a:rPr>
              <a:t>هدف </a:t>
            </a:r>
            <a:r>
              <a:rPr lang="en-US" altLang="fa-IR" sz="2600">
                <a:cs typeface="Lotus" pitchFamily="2" charset="0"/>
              </a:rPr>
              <a:t>: </a:t>
            </a: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به منظور جلوگيري از ورود هوا از سمت </a:t>
            </a:r>
            <a:r>
              <a:rPr lang="en-US" altLang="fa-IR" sz="2600">
                <a:cs typeface="Lotus" pitchFamily="2" charset="0"/>
              </a:rPr>
              <a:t>LP</a:t>
            </a:r>
            <a:r>
              <a:rPr lang="fa-IR" altLang="fa-IR" sz="2600">
                <a:cs typeface="Lotus" pitchFamily="2" charset="0"/>
              </a:rPr>
              <a:t> </a:t>
            </a:r>
            <a:r>
              <a:rPr lang="ar-SA" altLang="fa-IR" sz="2600">
                <a:cs typeface="Lotus" pitchFamily="2" charset="0"/>
              </a:rPr>
              <a:t>و خروج بخار از سمت</a:t>
            </a:r>
            <a:r>
              <a:rPr lang="fa-IR" altLang="fa-IR" sz="2600">
                <a:cs typeface="Lotus" pitchFamily="2" charset="0"/>
              </a:rPr>
              <a:t> </a:t>
            </a:r>
            <a:r>
              <a:rPr lang="en-US" altLang="fa-IR" sz="2600">
                <a:cs typeface="Lotus" pitchFamily="2" charset="0"/>
              </a:rPr>
              <a:t>HP</a:t>
            </a:r>
            <a:r>
              <a:rPr lang="ar-SA" altLang="fa-IR" sz="2600">
                <a:cs typeface="Lotus" pitchFamily="2" charset="0"/>
              </a:rPr>
              <a:t> توربين بين دو كم</a:t>
            </a:r>
            <a:r>
              <a:rPr lang="fa-IR" altLang="fa-IR" sz="2600">
                <a:cs typeface="Lotus" pitchFamily="2" charset="0"/>
              </a:rPr>
              <a:t>کی</a:t>
            </a:r>
            <a:r>
              <a:rPr lang="en-US" altLang="fa-IR" sz="2600">
                <a:cs typeface="Lotus" pitchFamily="2" charset="0"/>
              </a:rPr>
              <a:t> </a:t>
            </a:r>
            <a:r>
              <a:rPr lang="ar-SA" altLang="fa-IR" sz="2600">
                <a:cs typeface="Lotus" pitchFamily="2" charset="0"/>
              </a:rPr>
              <a:t>بخار سيل لايبرينت ها</a:t>
            </a:r>
            <a:endParaRPr lang="ar-SA" altLang="fa-IR" sz="2600" b="1">
              <a:cs typeface="Lotus" pitchFamily="2" charset="0"/>
            </a:endParaRPr>
          </a:p>
          <a:p>
            <a:pPr eaLnBrk="1" hangingPunct="1">
              <a:lnSpc>
                <a:spcPct val="90000"/>
              </a:lnSpc>
            </a:pPr>
            <a:r>
              <a:rPr lang="ar-SA" altLang="fa-IR" sz="2600" b="1">
                <a:cs typeface="Lotus" pitchFamily="2" charset="0"/>
              </a:rPr>
              <a:t>اجزاء</a:t>
            </a:r>
            <a:r>
              <a:rPr lang="en-US" altLang="fa-IR" sz="2600" b="1">
                <a:cs typeface="Lotus" pitchFamily="2" charset="0"/>
              </a:rPr>
              <a:t> </a:t>
            </a:r>
            <a:r>
              <a:rPr lang="fa-IR" altLang="fa-IR" sz="2600" b="1">
                <a:cs typeface="Lotus" pitchFamily="2" charset="0"/>
              </a:rPr>
              <a:t>:</a:t>
            </a:r>
            <a:endParaRPr lang="en-US" altLang="fa-IR" sz="2600" b="1">
              <a:cs typeface="Lotus" pitchFamily="2" charset="0"/>
            </a:endParaRPr>
          </a:p>
          <a:p>
            <a:pPr eaLnBrk="1" hangingPunct="1">
              <a:lnSpc>
                <a:spcPct val="90000"/>
              </a:lnSpc>
              <a:buFont typeface="Wingdings" panose="05000000000000000000" pitchFamily="2" charset="2"/>
              <a:buNone/>
            </a:pPr>
            <a:r>
              <a:rPr lang="fa-IR" altLang="fa-IR" sz="2600" b="1">
                <a:cs typeface="Lotus" pitchFamily="2" charset="0"/>
              </a:rPr>
              <a:t>      </a:t>
            </a:r>
            <a:r>
              <a:rPr lang="ar-SA" altLang="fa-IR" sz="2600" b="1">
                <a:cs typeface="Lotus" pitchFamily="2" charset="0"/>
              </a:rPr>
              <a:t>١</a:t>
            </a:r>
            <a:r>
              <a:rPr lang="en-US" altLang="fa-IR" sz="2600">
                <a:cs typeface="Lotus" pitchFamily="2" charset="0"/>
              </a:rPr>
              <a:t>- </a:t>
            </a:r>
            <a:r>
              <a:rPr lang="ar-SA" altLang="fa-IR" sz="2600">
                <a:cs typeface="Lotus" pitchFamily="2" charset="0"/>
              </a:rPr>
              <a:t>كنترل والو ورودي بخار به سيل</a:t>
            </a:r>
            <a:endParaRPr lang="en-US" altLang="fa-IR" sz="2600">
              <a:cs typeface="Lotus" pitchFamily="2" charset="0"/>
            </a:endParaRP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٢</a:t>
            </a:r>
            <a:r>
              <a:rPr lang="en-US" altLang="fa-IR" sz="2600">
                <a:cs typeface="Lotus" pitchFamily="2" charset="0"/>
              </a:rPr>
              <a:t>- </a:t>
            </a:r>
            <a:r>
              <a:rPr lang="ar-SA" altLang="fa-IR" sz="2600">
                <a:cs typeface="Lotus" pitchFamily="2" charset="0"/>
              </a:rPr>
              <a:t>كنترل والو تنظيم فشار هدر بخار سيل </a:t>
            </a:r>
            <a:endParaRPr lang="en-US" altLang="fa-IR" sz="2600">
              <a:cs typeface="Lotus" pitchFamily="2" charset="0"/>
            </a:endParaRP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٣</a:t>
            </a:r>
            <a:r>
              <a:rPr lang="en-US" altLang="fa-IR" sz="2600">
                <a:cs typeface="Lotus" pitchFamily="2" charset="0"/>
              </a:rPr>
              <a:t>- </a:t>
            </a:r>
            <a:r>
              <a:rPr lang="ar-SA" altLang="fa-IR" sz="2600">
                <a:cs typeface="Lotus" pitchFamily="2" charset="0"/>
              </a:rPr>
              <a:t>فن</a:t>
            </a:r>
            <a:r>
              <a:rPr lang="en-US" altLang="fa-IR" sz="2600">
                <a:cs typeface="Lotus" pitchFamily="2" charset="0"/>
              </a:rPr>
              <a:t> </a:t>
            </a:r>
            <a:r>
              <a:rPr lang="ar-SA" altLang="fa-IR" sz="2600">
                <a:cs typeface="Lotus" pitchFamily="2" charset="0"/>
              </a:rPr>
              <a:t>بخارات </a:t>
            </a:r>
            <a:r>
              <a:rPr lang="en-US" altLang="fa-IR" sz="2600">
                <a:cs typeface="Lotus" pitchFamily="2" charset="0"/>
              </a:rPr>
              <a:t>2*100</a:t>
            </a: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٤</a:t>
            </a:r>
            <a:r>
              <a:rPr lang="en-US" altLang="fa-IR" sz="2600">
                <a:cs typeface="Lotus" pitchFamily="2" charset="0"/>
              </a:rPr>
              <a:t>- </a:t>
            </a:r>
            <a:r>
              <a:rPr lang="ar-SA" altLang="fa-IR" sz="2600">
                <a:cs typeface="Lotus" pitchFamily="2" charset="0"/>
              </a:rPr>
              <a:t>گلند كندا</a:t>
            </a:r>
            <a:r>
              <a:rPr lang="fa-IR" altLang="fa-IR" sz="2600">
                <a:cs typeface="Lotus" pitchFamily="2" charset="0"/>
              </a:rPr>
              <a:t>نس</a:t>
            </a:r>
            <a:r>
              <a:rPr lang="ar-SA" altLang="fa-IR" sz="2600">
                <a:cs typeface="Lotus" pitchFamily="2" charset="0"/>
              </a:rPr>
              <a:t>ور</a:t>
            </a:r>
            <a:endParaRPr lang="en-US" altLang="fa-IR" sz="2600">
              <a:cs typeface="Lotus" pitchFamily="2" charset="0"/>
            </a:endParaRP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٥</a:t>
            </a:r>
            <a:r>
              <a:rPr lang="en-US" altLang="fa-IR" sz="2600">
                <a:cs typeface="Lotus" pitchFamily="2" charset="0"/>
              </a:rPr>
              <a:t>- </a:t>
            </a:r>
            <a:r>
              <a:rPr lang="ar-SA" altLang="fa-IR" sz="2600">
                <a:cs typeface="Lotus" pitchFamily="2" charset="0"/>
              </a:rPr>
              <a:t>والو خلاءشكن و كيوم برتير</a:t>
            </a:r>
            <a:endParaRPr lang="en-US" altLang="fa-IR" sz="2600">
              <a:cs typeface="Lotus" pitchFamily="2" charset="0"/>
            </a:endParaRPr>
          </a:p>
          <a:p>
            <a:pPr eaLnBrk="1" hangingPunct="1">
              <a:lnSpc>
                <a:spcPct val="90000"/>
              </a:lnSpc>
              <a:buFont typeface="Wingdings" panose="05000000000000000000" pitchFamily="2" charset="2"/>
              <a:buNone/>
            </a:pPr>
            <a:r>
              <a:rPr lang="en-US" altLang="fa-IR" sz="2600">
                <a:cs typeface="Lotus" pitchFamily="2" charset="0"/>
              </a:rPr>
              <a:t>      </a:t>
            </a:r>
            <a:r>
              <a:rPr lang="ar-SA" altLang="fa-IR" sz="2600">
                <a:cs typeface="Lotus" pitchFamily="2" charset="0"/>
              </a:rPr>
              <a:t>٦</a:t>
            </a:r>
            <a:r>
              <a:rPr lang="en-US" altLang="fa-IR" sz="2600">
                <a:cs typeface="Lotus" pitchFamily="2" charset="0"/>
              </a:rPr>
              <a:t>- </a:t>
            </a:r>
            <a:r>
              <a:rPr lang="ar-SA" altLang="fa-IR" sz="2600">
                <a:cs typeface="Lotus" pitchFamily="2" charset="0"/>
              </a:rPr>
              <a:t>والو</a:t>
            </a:r>
            <a:r>
              <a:rPr lang="en-US" altLang="fa-IR" sz="2600">
                <a:cs typeface="Lotus" pitchFamily="2" charset="0"/>
              </a:rPr>
              <a:t> clean </a:t>
            </a:r>
            <a:r>
              <a:rPr lang="ar-SA" altLang="fa-IR" sz="2600">
                <a:cs typeface="Lotus" pitchFamily="2" charset="0"/>
              </a:rPr>
              <a:t>درين</a:t>
            </a:r>
            <a:endParaRPr lang="en-US" altLang="fa-IR" sz="2600">
              <a:cs typeface="Lotus" pitchFamily="2" charset="0"/>
            </a:endParaRPr>
          </a:p>
        </p:txBody>
      </p:sp>
    </p:spTree>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7911DB9-E739-453D-A03F-EBB2EAFE7A81}"/>
              </a:ext>
            </a:extLst>
          </p:cNvPr>
          <p:cNvSpPr>
            <a:spLocks noGrp="1" noChangeArrowheads="1"/>
          </p:cNvSpPr>
          <p:nvPr>
            <p:ph type="title"/>
          </p:nvPr>
        </p:nvSpPr>
        <p:spPr/>
        <p:txBody>
          <a:bodyPr/>
          <a:lstStyle/>
          <a:p>
            <a:pPr eaLnBrk="1" hangingPunct="1"/>
            <a:r>
              <a:rPr lang="ar-SA" altLang="fa-IR" b="1">
                <a:cs typeface="Titr" pitchFamily="2" charset="0"/>
              </a:rPr>
              <a:t>سيستم باي پس</a:t>
            </a:r>
            <a:r>
              <a:rPr lang="en-US" altLang="fa-IR">
                <a:cs typeface="Titr" pitchFamily="2" charset="0"/>
              </a:rPr>
              <a:t> </a:t>
            </a:r>
            <a:r>
              <a:rPr lang="fa-IR" altLang="fa-IR">
                <a:cs typeface="Titr" pitchFamily="2" charset="0"/>
              </a:rPr>
              <a:t>بخش بخار</a:t>
            </a:r>
            <a:endParaRPr lang="en-US" altLang="fa-IR">
              <a:cs typeface="Titr" pitchFamily="2" charset="0"/>
            </a:endParaRPr>
          </a:p>
        </p:txBody>
      </p:sp>
      <p:sp>
        <p:nvSpPr>
          <p:cNvPr id="86019" name="Rectangle 3">
            <a:extLst>
              <a:ext uri="{FF2B5EF4-FFF2-40B4-BE49-F238E27FC236}">
                <a16:creationId xmlns:a16="http://schemas.microsoft.com/office/drawing/2014/main" id="{17B27FD3-F658-4582-BD0F-EF0135685AF9}"/>
              </a:ext>
            </a:extLst>
          </p:cNvPr>
          <p:cNvSpPr>
            <a:spLocks noGrp="1" noChangeArrowheads="1"/>
          </p:cNvSpPr>
          <p:nvPr>
            <p:ph type="body" idx="1"/>
          </p:nvPr>
        </p:nvSpPr>
        <p:spPr/>
        <p:txBody>
          <a:bodyPr/>
          <a:lstStyle/>
          <a:p>
            <a:pPr eaLnBrk="1" hangingPunct="1">
              <a:lnSpc>
                <a:spcPct val="80000"/>
              </a:lnSpc>
            </a:pPr>
            <a:r>
              <a:rPr lang="ar-SA" altLang="fa-IR" sz="2400" b="1">
                <a:cs typeface="Lotus" pitchFamily="2" charset="0"/>
              </a:rPr>
              <a:t>هدف </a:t>
            </a:r>
            <a:r>
              <a:rPr lang="en-US" altLang="fa-IR" sz="2400">
                <a:cs typeface="Lotus" pitchFamily="2" charset="0"/>
              </a:rPr>
              <a:t>: </a:t>
            </a:r>
            <a:endParaRPr lang="fa-IR" altLang="fa-IR" sz="2400">
              <a:cs typeface="Lotus" pitchFamily="2" charset="0"/>
            </a:endParaRPr>
          </a:p>
          <a:p>
            <a:pPr eaLnBrk="1" hangingPunct="1">
              <a:lnSpc>
                <a:spcPct val="80000"/>
              </a:lnSpc>
              <a:buFont typeface="Wingdings" panose="05000000000000000000" pitchFamily="2" charset="2"/>
              <a:buNone/>
            </a:pPr>
            <a:r>
              <a:rPr lang="fa-IR" altLang="fa-IR" sz="2400"/>
              <a:t>   </a:t>
            </a:r>
            <a:r>
              <a:rPr lang="ar-SA" altLang="fa-IR" sz="2400">
                <a:cs typeface="Lotus" pitchFamily="2" charset="0"/>
              </a:rPr>
              <a:t>ارسال بخار از بويلر به كندا</a:t>
            </a:r>
            <a:r>
              <a:rPr lang="fa-IR" altLang="fa-IR" sz="2400">
                <a:cs typeface="Lotus" pitchFamily="2" charset="0"/>
              </a:rPr>
              <a:t>نسور</a:t>
            </a:r>
            <a:r>
              <a:rPr lang="ar-SA" altLang="fa-IR" sz="2400">
                <a:cs typeface="Lotus" pitchFamily="2" charset="0"/>
              </a:rPr>
              <a:t> جهت آماده شدن بخار از نظر كيفيت شيميايي و ترمودينامكي</a:t>
            </a:r>
            <a:endParaRPr lang="ar-SA" altLang="fa-IR" sz="2400" b="1">
              <a:cs typeface="Lotus" pitchFamily="2" charset="0"/>
            </a:endParaRPr>
          </a:p>
          <a:p>
            <a:pPr eaLnBrk="1" hangingPunct="1">
              <a:lnSpc>
                <a:spcPct val="80000"/>
              </a:lnSpc>
            </a:pPr>
            <a:r>
              <a:rPr lang="ar-SA" altLang="fa-IR" sz="2400" b="1">
                <a:cs typeface="Lotus" pitchFamily="2" charset="0"/>
              </a:rPr>
              <a:t>اجزاء</a:t>
            </a:r>
            <a:r>
              <a:rPr lang="en-US" altLang="fa-IR" sz="2400" b="1">
                <a:cs typeface="Lotus" pitchFamily="2" charset="0"/>
              </a:rPr>
              <a:t>:</a:t>
            </a:r>
            <a:endParaRPr lang="en-US" altLang="fa-IR" sz="2400">
              <a:cs typeface="Lotus" pitchFamily="2" charset="0"/>
            </a:endParaRPr>
          </a:p>
          <a:p>
            <a:pPr eaLnBrk="1" hangingPunct="1">
              <a:lnSpc>
                <a:spcPct val="80000"/>
              </a:lnSpc>
              <a:buFont typeface="Wingdings" panose="05000000000000000000" pitchFamily="2" charset="2"/>
              <a:buNone/>
            </a:pPr>
            <a:r>
              <a:rPr lang="en-US" altLang="fa-IR" sz="2400">
                <a:cs typeface="Lotus" pitchFamily="2" charset="0"/>
              </a:rPr>
              <a:t>      </a:t>
            </a:r>
            <a:r>
              <a:rPr lang="fa-IR" altLang="fa-IR" sz="2400">
                <a:cs typeface="Lotus" pitchFamily="2" charset="0"/>
              </a:rPr>
              <a:t>1-</a:t>
            </a:r>
            <a:r>
              <a:rPr lang="en-US" altLang="fa-IR" sz="2400">
                <a:cs typeface="Lotus" pitchFamily="2" charset="0"/>
              </a:rPr>
              <a:t> </a:t>
            </a:r>
            <a:r>
              <a:rPr lang="ar-SA" altLang="fa-IR" sz="2400">
                <a:cs typeface="Lotus" pitchFamily="2" charset="0"/>
              </a:rPr>
              <a:t>استاپ والو و كنترل والو مربوط به بويلر</a:t>
            </a:r>
            <a:r>
              <a:rPr lang="fa-IR" altLang="fa-IR" sz="2400">
                <a:cs typeface="Lotus" pitchFamily="2" charset="0"/>
              </a:rPr>
              <a:t>و </a:t>
            </a:r>
            <a:r>
              <a:rPr lang="en-US" altLang="fa-IR" sz="2400">
                <a:cs typeface="Lotus" pitchFamily="2" charset="0"/>
              </a:rPr>
              <a:t>HP</a:t>
            </a:r>
            <a:r>
              <a:rPr lang="fa-IR" altLang="fa-IR" sz="2400">
                <a:cs typeface="Lotus" pitchFamily="2" charset="0"/>
              </a:rPr>
              <a:t> و</a:t>
            </a:r>
            <a:r>
              <a:rPr lang="en-US" altLang="fa-IR" sz="2400">
                <a:cs typeface="Lotus" pitchFamily="2" charset="0"/>
              </a:rPr>
              <a:t> IP</a:t>
            </a:r>
            <a:endParaRPr lang="ar-SA" altLang="fa-IR" sz="2400">
              <a:cs typeface="Lotus" pitchFamily="2" charset="0"/>
            </a:endParaRPr>
          </a:p>
          <a:p>
            <a:pPr eaLnBrk="1" hangingPunct="1">
              <a:lnSpc>
                <a:spcPct val="80000"/>
              </a:lnSpc>
              <a:buFont typeface="Wingdings" panose="05000000000000000000" pitchFamily="2" charset="2"/>
              <a:buNone/>
            </a:pPr>
            <a:r>
              <a:rPr lang="en-US" altLang="fa-IR" sz="2400">
                <a:cs typeface="Lotus" pitchFamily="2" charset="0"/>
              </a:rPr>
              <a:t>      </a:t>
            </a:r>
            <a:r>
              <a:rPr lang="fa-IR" altLang="fa-IR" sz="2400">
                <a:cs typeface="Lotus" pitchFamily="2" charset="0"/>
              </a:rPr>
              <a:t>2-</a:t>
            </a:r>
            <a:r>
              <a:rPr lang="en-US" altLang="fa-IR" sz="2400">
                <a:cs typeface="Lotus" pitchFamily="2" charset="0"/>
              </a:rPr>
              <a:t> </a:t>
            </a:r>
            <a:r>
              <a:rPr lang="ar-SA" altLang="fa-IR" sz="2400">
                <a:cs typeface="Lotus" pitchFamily="2" charset="0"/>
              </a:rPr>
              <a:t>سيستم </a:t>
            </a:r>
            <a:r>
              <a:rPr lang="fa-IR" altLang="fa-IR" sz="2400">
                <a:cs typeface="Lotus" pitchFamily="2" charset="0"/>
              </a:rPr>
              <a:t>پ</a:t>
            </a:r>
            <a:r>
              <a:rPr lang="ar-SA" altLang="fa-IR" sz="2400">
                <a:cs typeface="Lotus" pitchFamily="2" charset="0"/>
              </a:rPr>
              <a:t>اشش آب روي مسير قبل از وارد شدن بخار به كندا</a:t>
            </a:r>
            <a:r>
              <a:rPr lang="fa-IR" altLang="fa-IR" sz="2400">
                <a:cs typeface="Lotus" pitchFamily="2" charset="0"/>
              </a:rPr>
              <a:t>نس</a:t>
            </a:r>
            <a:r>
              <a:rPr lang="ar-SA" altLang="fa-IR" sz="2400">
                <a:cs typeface="Lotus" pitchFamily="2" charset="0"/>
              </a:rPr>
              <a:t>ور</a:t>
            </a:r>
            <a:endParaRPr lang="fa-IR" altLang="fa-IR" sz="2400">
              <a:cs typeface="Lotus" pitchFamily="2" charset="0"/>
            </a:endParaRPr>
          </a:p>
          <a:p>
            <a:pPr eaLnBrk="1" hangingPunct="1">
              <a:lnSpc>
                <a:spcPct val="80000"/>
              </a:lnSpc>
              <a:buFont typeface="Wingdings" panose="05000000000000000000" pitchFamily="2" charset="2"/>
              <a:buNone/>
            </a:pPr>
            <a:endParaRPr lang="fa-IR" altLang="fa-IR" sz="2400">
              <a:cs typeface="Lotus" pitchFamily="2" charset="0"/>
            </a:endParaRPr>
          </a:p>
          <a:p>
            <a:pPr eaLnBrk="1" hangingPunct="1">
              <a:lnSpc>
                <a:spcPct val="80000"/>
              </a:lnSpc>
              <a:buFont typeface="Wingdings" panose="05000000000000000000" pitchFamily="2" charset="2"/>
              <a:buNone/>
            </a:pPr>
            <a:r>
              <a:rPr lang="fa-IR" altLang="fa-IR" sz="2400">
                <a:cs typeface="Lotus" pitchFamily="2" charset="0"/>
              </a:rPr>
              <a:t>      3- </a:t>
            </a:r>
            <a:r>
              <a:rPr lang="en-US" altLang="fa-IR" sz="2400"/>
              <a:t>ASA</a:t>
            </a:r>
            <a:r>
              <a:rPr lang="fa-IR" altLang="fa-IR" sz="2400"/>
              <a:t> (</a:t>
            </a:r>
            <a:r>
              <a:rPr lang="en-US" altLang="fa-IR" sz="2400"/>
              <a:t>(Automatic set point adjuster </a:t>
            </a:r>
            <a:endParaRPr lang="en-US" altLang="fa-IR" sz="2400">
              <a:cs typeface="Lotus" pitchFamily="2" charset="0"/>
            </a:endParaRPr>
          </a:p>
          <a:p>
            <a:pPr eaLnBrk="1" hangingPunct="1">
              <a:lnSpc>
                <a:spcPct val="80000"/>
              </a:lnSpc>
              <a:buFont typeface="Wingdings" panose="05000000000000000000" pitchFamily="2" charset="2"/>
              <a:buNone/>
            </a:pPr>
            <a:r>
              <a:rPr lang="en-US" altLang="fa-IR" sz="2400"/>
              <a:t>  (Unit set Point)  USP -3      </a:t>
            </a:r>
          </a:p>
          <a:p>
            <a:pPr eaLnBrk="1" hangingPunct="1">
              <a:lnSpc>
                <a:spcPct val="80000"/>
              </a:lnSpc>
              <a:buFont typeface="Wingdings" panose="05000000000000000000" pitchFamily="2" charset="2"/>
              <a:buNone/>
            </a:pPr>
            <a:r>
              <a:rPr lang="en-US" altLang="fa-IR" sz="2400"/>
              <a:t>    </a:t>
            </a:r>
            <a:r>
              <a:rPr lang="ar-SA" altLang="fa-IR" sz="2400">
                <a:cs typeface="Lotus" pitchFamily="2" charset="0"/>
              </a:rPr>
              <a:t>كه اين ست پوينت فشار واقعي بخار</a:t>
            </a:r>
            <a:r>
              <a:rPr lang="en-US" altLang="fa-IR" sz="2400">
                <a:cs typeface="Lotus" pitchFamily="2" charset="0"/>
              </a:rPr>
              <a:t> </a:t>
            </a:r>
            <a:r>
              <a:rPr lang="ar-SA" altLang="fa-IR" sz="2400">
                <a:cs typeface="Lotus" pitchFamily="2" charset="0"/>
              </a:rPr>
              <a:t>را با ست پوينت مقايسه مي</a:t>
            </a:r>
            <a:r>
              <a:rPr lang="fa-IR" altLang="fa-IR" sz="2400">
                <a:cs typeface="Lotus" pitchFamily="2" charset="0"/>
              </a:rPr>
              <a:t> </a:t>
            </a:r>
            <a:r>
              <a:rPr lang="ar-SA" altLang="fa-IR" sz="2400">
                <a:cs typeface="Lotus" pitchFamily="2" charset="0"/>
              </a:rPr>
              <a:t>كنند و به كنترل والوهاي باي پس فرمان مي دهند تا باز يا ببندد</a:t>
            </a:r>
            <a:r>
              <a:rPr lang="en-US" altLang="fa-IR" sz="2400">
                <a:cs typeface="Lotus" pitchFamily="2" charset="0"/>
              </a:rPr>
              <a:t> . </a:t>
            </a:r>
            <a:r>
              <a:rPr lang="ar-SA" altLang="fa-IR" sz="2400">
                <a:cs typeface="Lotus" pitchFamily="2" charset="0"/>
              </a:rPr>
              <a:t>متناسب با شريط بهره برداري</a:t>
            </a:r>
            <a:r>
              <a:rPr lang="ar-SA" altLang="fa-IR" sz="2400"/>
              <a:t>  </a:t>
            </a:r>
            <a:endParaRPr lang="en-US" altLang="fa-IR" sz="2400"/>
          </a:p>
        </p:txBody>
      </p:sp>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0A59775-F5ED-4604-BF31-76898E812E08}"/>
              </a:ext>
            </a:extLst>
          </p:cNvPr>
          <p:cNvSpPr>
            <a:spLocks noGrp="1" noChangeArrowheads="1"/>
          </p:cNvSpPr>
          <p:nvPr>
            <p:ph type="title"/>
          </p:nvPr>
        </p:nvSpPr>
        <p:spPr/>
        <p:txBody>
          <a:bodyPr/>
          <a:lstStyle/>
          <a:p>
            <a:pPr eaLnBrk="1" hangingPunct="1"/>
            <a:r>
              <a:rPr lang="ar-SA" altLang="fa-IR" b="1">
                <a:cs typeface="Titr" pitchFamily="2" charset="0"/>
              </a:rPr>
              <a:t>برخي از حفاظت هاي توربين بخار</a:t>
            </a:r>
            <a:r>
              <a:rPr lang="en-US" altLang="fa-IR"/>
              <a:t> </a:t>
            </a:r>
          </a:p>
        </p:txBody>
      </p:sp>
      <p:sp>
        <p:nvSpPr>
          <p:cNvPr id="87043" name="Rectangle 3">
            <a:extLst>
              <a:ext uri="{FF2B5EF4-FFF2-40B4-BE49-F238E27FC236}">
                <a16:creationId xmlns:a16="http://schemas.microsoft.com/office/drawing/2014/main" id="{C0A1DB74-F1FF-4B95-8A2E-B1F793BA520C}"/>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ar-SA" altLang="fa-IR">
                <a:cs typeface="Lotus" pitchFamily="2" charset="0"/>
              </a:rPr>
              <a:t>١</a:t>
            </a:r>
            <a:r>
              <a:rPr lang="fa-IR" altLang="fa-IR">
                <a:cs typeface="Lotus" pitchFamily="2" charset="0"/>
              </a:rPr>
              <a:t>-</a:t>
            </a:r>
            <a:r>
              <a:rPr lang="en-US" altLang="fa-IR">
                <a:cs typeface="Lotus" pitchFamily="2" charset="0"/>
              </a:rPr>
              <a:t> </a:t>
            </a:r>
            <a:r>
              <a:rPr lang="ar-SA" altLang="fa-IR">
                <a:cs typeface="Lotus" pitchFamily="2" charset="0"/>
              </a:rPr>
              <a:t>فشار روغن روغنكاري</a:t>
            </a:r>
            <a:r>
              <a:rPr lang="en-US" altLang="fa-IR">
                <a:cs typeface="Lotus" pitchFamily="2" charset="0"/>
              </a:rPr>
              <a:t> </a:t>
            </a:r>
          </a:p>
          <a:p>
            <a:pPr eaLnBrk="1" hangingPunct="1">
              <a:lnSpc>
                <a:spcPct val="90000"/>
              </a:lnSpc>
              <a:buFont typeface="Wingdings" panose="05000000000000000000" pitchFamily="2" charset="2"/>
              <a:buNone/>
            </a:pPr>
            <a:r>
              <a:rPr lang="ar-SA" altLang="fa-IR">
                <a:cs typeface="Lotus" pitchFamily="2" charset="0"/>
              </a:rPr>
              <a:t>٢</a:t>
            </a:r>
            <a:r>
              <a:rPr lang="fa-IR" altLang="fa-IR">
                <a:cs typeface="Lotus" pitchFamily="2" charset="0"/>
              </a:rPr>
              <a:t>-</a:t>
            </a:r>
            <a:r>
              <a:rPr lang="en-US" altLang="fa-IR">
                <a:cs typeface="Lotus" pitchFamily="2" charset="0"/>
              </a:rPr>
              <a:t> </a:t>
            </a:r>
            <a:r>
              <a:rPr lang="ar-SA" altLang="fa-IR">
                <a:cs typeface="Lotus" pitchFamily="2" charset="0"/>
              </a:rPr>
              <a:t>سطح روغن مخزن روغنكاري</a:t>
            </a:r>
            <a:r>
              <a:rPr lang="en-US" altLang="fa-IR">
                <a:cs typeface="Lotus" pitchFamily="2" charset="0"/>
              </a:rPr>
              <a:t> </a:t>
            </a:r>
          </a:p>
          <a:p>
            <a:pPr eaLnBrk="1" hangingPunct="1">
              <a:lnSpc>
                <a:spcPct val="90000"/>
              </a:lnSpc>
              <a:buFont typeface="Wingdings" panose="05000000000000000000" pitchFamily="2" charset="2"/>
              <a:buNone/>
            </a:pPr>
            <a:r>
              <a:rPr lang="ar-SA" altLang="fa-IR">
                <a:cs typeface="Lotus" pitchFamily="2" charset="0"/>
              </a:rPr>
              <a:t>٣</a:t>
            </a:r>
            <a:r>
              <a:rPr lang="fa-IR" altLang="fa-IR">
                <a:cs typeface="Lotus" pitchFamily="2" charset="0"/>
              </a:rPr>
              <a:t>-</a:t>
            </a:r>
            <a:r>
              <a:rPr lang="en-US" altLang="fa-IR">
                <a:cs typeface="Lotus" pitchFamily="2" charset="0"/>
              </a:rPr>
              <a:t> </a:t>
            </a:r>
            <a:r>
              <a:rPr lang="ar-SA" altLang="fa-IR">
                <a:cs typeface="Lotus" pitchFamily="2" charset="0"/>
              </a:rPr>
              <a:t>افزايش سطح آب كندا</a:t>
            </a:r>
            <a:r>
              <a:rPr lang="fa-IR" altLang="fa-IR">
                <a:cs typeface="Lotus" pitchFamily="2" charset="0"/>
              </a:rPr>
              <a:t>نس</a:t>
            </a:r>
            <a:r>
              <a:rPr lang="ar-SA" altLang="fa-IR">
                <a:cs typeface="Lotus" pitchFamily="2" charset="0"/>
              </a:rPr>
              <a:t>ور </a:t>
            </a:r>
            <a:endParaRPr lang="en-US" altLang="fa-IR">
              <a:cs typeface="Lotus" pitchFamily="2" charset="0"/>
            </a:endParaRPr>
          </a:p>
          <a:p>
            <a:pPr eaLnBrk="1" hangingPunct="1">
              <a:lnSpc>
                <a:spcPct val="90000"/>
              </a:lnSpc>
              <a:buFont typeface="Wingdings" panose="05000000000000000000" pitchFamily="2" charset="2"/>
              <a:buNone/>
            </a:pPr>
            <a:r>
              <a:rPr lang="ar-SA" altLang="fa-IR">
                <a:cs typeface="Lotus" pitchFamily="2" charset="0"/>
              </a:rPr>
              <a:t>٤</a:t>
            </a:r>
            <a:r>
              <a:rPr lang="fa-IR" altLang="fa-IR">
                <a:cs typeface="Lotus" pitchFamily="2" charset="0"/>
              </a:rPr>
              <a:t>-</a:t>
            </a:r>
            <a:r>
              <a:rPr lang="en-US" altLang="fa-IR">
                <a:cs typeface="Lotus" pitchFamily="2" charset="0"/>
              </a:rPr>
              <a:t> </a:t>
            </a:r>
            <a:r>
              <a:rPr lang="ar-SA" altLang="fa-IR">
                <a:cs typeface="Lotus" pitchFamily="2" charset="0"/>
              </a:rPr>
              <a:t>افزايش فشار داخل كندا</a:t>
            </a:r>
            <a:r>
              <a:rPr lang="fa-IR" altLang="fa-IR">
                <a:cs typeface="Lotus" pitchFamily="2" charset="0"/>
              </a:rPr>
              <a:t>نس</a:t>
            </a:r>
            <a:r>
              <a:rPr lang="ar-SA" altLang="fa-IR">
                <a:cs typeface="Lotus" pitchFamily="2" charset="0"/>
              </a:rPr>
              <a:t>ور </a:t>
            </a:r>
            <a:r>
              <a:rPr lang="fa-IR" altLang="fa-IR">
                <a:cs typeface="Lotus" pitchFamily="2" charset="0"/>
              </a:rPr>
              <a:t>(</a:t>
            </a:r>
            <a:r>
              <a:rPr lang="ar-SA" altLang="fa-IR">
                <a:cs typeface="Lotus" pitchFamily="2" charset="0"/>
              </a:rPr>
              <a:t>فشار خلاء</a:t>
            </a:r>
            <a:r>
              <a:rPr lang="fa-IR" altLang="fa-IR">
                <a:cs typeface="Lotus" pitchFamily="2" charset="0"/>
              </a:rPr>
              <a:t>)</a:t>
            </a:r>
            <a:r>
              <a:rPr lang="ar-SA" altLang="fa-IR">
                <a:cs typeface="Lotus" pitchFamily="2" charset="0"/>
              </a:rPr>
              <a:t> </a:t>
            </a:r>
            <a:endParaRPr lang="en-US" altLang="fa-IR">
              <a:cs typeface="Lotus" pitchFamily="2" charset="0"/>
            </a:endParaRPr>
          </a:p>
          <a:p>
            <a:pPr eaLnBrk="1" hangingPunct="1">
              <a:lnSpc>
                <a:spcPct val="90000"/>
              </a:lnSpc>
              <a:buFont typeface="Wingdings" panose="05000000000000000000" pitchFamily="2" charset="2"/>
              <a:buNone/>
            </a:pPr>
            <a:r>
              <a:rPr lang="ar-SA" altLang="fa-IR">
                <a:cs typeface="Lotus" pitchFamily="2" charset="0"/>
              </a:rPr>
              <a:t>٥</a:t>
            </a:r>
            <a:r>
              <a:rPr lang="fa-IR" altLang="fa-IR">
                <a:cs typeface="Lotus" pitchFamily="2" charset="0"/>
              </a:rPr>
              <a:t>-</a:t>
            </a:r>
            <a:r>
              <a:rPr lang="en-US" altLang="fa-IR">
                <a:cs typeface="Lotus" pitchFamily="2" charset="0"/>
              </a:rPr>
              <a:t> </a:t>
            </a:r>
            <a:r>
              <a:rPr lang="ar-SA" altLang="fa-IR">
                <a:cs typeface="Lotus" pitchFamily="2" charset="0"/>
              </a:rPr>
              <a:t>ارتعاشات در ياتاقانها</a:t>
            </a:r>
            <a:endParaRPr lang="en-US" altLang="fa-IR">
              <a:cs typeface="Lotus" pitchFamily="2" charset="0"/>
            </a:endParaRPr>
          </a:p>
          <a:p>
            <a:pPr eaLnBrk="1" hangingPunct="1">
              <a:lnSpc>
                <a:spcPct val="90000"/>
              </a:lnSpc>
              <a:buFont typeface="Wingdings" panose="05000000000000000000" pitchFamily="2" charset="2"/>
              <a:buNone/>
            </a:pPr>
            <a:r>
              <a:rPr lang="ar-SA" altLang="fa-IR">
                <a:cs typeface="Lotus" pitchFamily="2" charset="0"/>
              </a:rPr>
              <a:t>٦</a:t>
            </a:r>
            <a:r>
              <a:rPr lang="fa-IR" altLang="fa-IR">
                <a:cs typeface="Lotus" pitchFamily="2" charset="0"/>
              </a:rPr>
              <a:t>-</a:t>
            </a:r>
            <a:r>
              <a:rPr lang="en-US" altLang="fa-IR">
                <a:cs typeface="Lotus" pitchFamily="2" charset="0"/>
              </a:rPr>
              <a:t> </a:t>
            </a:r>
            <a:r>
              <a:rPr lang="ar-SA" altLang="fa-IR">
                <a:cs typeface="Lotus" pitchFamily="2" charset="0"/>
              </a:rPr>
              <a:t>بالا رفتن دماي پره هاي</a:t>
            </a:r>
            <a:r>
              <a:rPr lang="fa-IR" altLang="fa-IR">
                <a:cs typeface="Lotus" pitchFamily="2" charset="0"/>
              </a:rPr>
              <a:t> توربين</a:t>
            </a:r>
          </a:p>
          <a:p>
            <a:pPr eaLnBrk="1" hangingPunct="1">
              <a:lnSpc>
                <a:spcPct val="90000"/>
              </a:lnSpc>
              <a:buFont typeface="Wingdings" panose="05000000000000000000" pitchFamily="2" charset="2"/>
              <a:buNone/>
            </a:pPr>
            <a:r>
              <a:rPr lang="ar-SA" altLang="fa-IR">
                <a:cs typeface="Lotus" pitchFamily="2" charset="0"/>
              </a:rPr>
              <a:t>٧</a:t>
            </a:r>
            <a:r>
              <a:rPr lang="fa-IR" altLang="fa-IR">
                <a:cs typeface="Lotus" pitchFamily="2" charset="0"/>
              </a:rPr>
              <a:t>-</a:t>
            </a:r>
            <a:r>
              <a:rPr lang="en-US" altLang="fa-IR">
                <a:cs typeface="Lotus" pitchFamily="2" charset="0"/>
              </a:rPr>
              <a:t> </a:t>
            </a:r>
            <a:r>
              <a:rPr lang="ar-SA" altLang="fa-IR">
                <a:cs typeface="Lotus" pitchFamily="2" charset="0"/>
              </a:rPr>
              <a:t>اور اسپيد توربين اگر دور توربين ١٠ درصد بيشتر از دور نا</a:t>
            </a:r>
            <a:r>
              <a:rPr lang="fa-IR" altLang="fa-IR">
                <a:cs typeface="Lotus" pitchFamily="2" charset="0"/>
              </a:rPr>
              <a:t>م</a:t>
            </a:r>
            <a:r>
              <a:rPr lang="ar-SA" altLang="fa-IR">
                <a:cs typeface="Lotus" pitchFamily="2" charset="0"/>
              </a:rPr>
              <a:t>ي باشد توربين را تريپ مي دهد </a:t>
            </a:r>
            <a:endParaRPr lang="en-US" altLang="fa-IR">
              <a:cs typeface="Lotus" pitchFamily="2" charset="0"/>
            </a:endParaRPr>
          </a:p>
        </p:txBody>
      </p:sp>
    </p:spTree>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937EEEB-66E1-4A78-81C0-83F35F62145A}"/>
              </a:ext>
            </a:extLst>
          </p:cNvPr>
          <p:cNvSpPr>
            <a:spLocks noGrp="1" noChangeArrowheads="1"/>
          </p:cNvSpPr>
          <p:nvPr>
            <p:ph type="title"/>
          </p:nvPr>
        </p:nvSpPr>
        <p:spPr/>
        <p:txBody>
          <a:bodyPr/>
          <a:lstStyle/>
          <a:p>
            <a:pPr eaLnBrk="1" hangingPunct="1"/>
            <a:r>
              <a:rPr lang="ar-SA" altLang="fa-IR" b="1">
                <a:cs typeface="Titr" pitchFamily="2" charset="0"/>
              </a:rPr>
              <a:t>سيستم خنك كاري اصلي</a:t>
            </a:r>
            <a:r>
              <a:rPr lang="en-US" altLang="fa-IR" b="1"/>
              <a:t> </a:t>
            </a:r>
            <a:r>
              <a:rPr lang="en-US" altLang="fa-IR"/>
              <a:t>Main cooling </a:t>
            </a:r>
          </a:p>
        </p:txBody>
      </p:sp>
      <p:sp>
        <p:nvSpPr>
          <p:cNvPr id="88067" name="Rectangle 3">
            <a:extLst>
              <a:ext uri="{FF2B5EF4-FFF2-40B4-BE49-F238E27FC236}">
                <a16:creationId xmlns:a16="http://schemas.microsoft.com/office/drawing/2014/main" id="{2F23C7B9-9F81-4229-923C-FBFFBCB3FD63}"/>
              </a:ext>
            </a:extLst>
          </p:cNvPr>
          <p:cNvSpPr>
            <a:spLocks noGrp="1" noChangeArrowheads="1"/>
          </p:cNvSpPr>
          <p:nvPr>
            <p:ph type="body" idx="1"/>
          </p:nvPr>
        </p:nvSpPr>
        <p:spPr/>
        <p:txBody>
          <a:bodyPr/>
          <a:lstStyle/>
          <a:p>
            <a:pPr eaLnBrk="1" hangingPunct="1">
              <a:lnSpc>
                <a:spcPct val="105000"/>
              </a:lnSpc>
            </a:pPr>
            <a:r>
              <a:rPr lang="ar-SA" altLang="fa-IR" sz="1600" b="1">
                <a:cs typeface="Lotus" pitchFamily="2" charset="0"/>
              </a:rPr>
              <a:t>هدف </a:t>
            </a:r>
            <a:r>
              <a:rPr lang="en-US" altLang="fa-IR" sz="1600">
                <a:cs typeface="Lotus" pitchFamily="2" charset="0"/>
              </a:rPr>
              <a:t>: </a:t>
            </a:r>
            <a:endParaRPr lang="fa-IR" altLang="fa-IR" sz="1600">
              <a:cs typeface="Lotus" pitchFamily="2" charset="0"/>
            </a:endParaRPr>
          </a:p>
          <a:p>
            <a:pPr eaLnBrk="1" hangingPunct="1">
              <a:lnSpc>
                <a:spcPct val="105000"/>
              </a:lnSpc>
              <a:buFont typeface="Wingdings" panose="05000000000000000000" pitchFamily="2" charset="2"/>
              <a:buNone/>
            </a:pPr>
            <a:r>
              <a:rPr lang="en-US" altLang="fa-IR" sz="1600">
                <a:cs typeface="Lotus" pitchFamily="2" charset="0"/>
              </a:rPr>
              <a:t>      </a:t>
            </a:r>
            <a:r>
              <a:rPr lang="ar-SA" altLang="fa-IR" sz="1600">
                <a:cs typeface="Lotus" pitchFamily="2" charset="0"/>
              </a:rPr>
              <a:t>تأمين آب خنك مورد نياز جهت اسپري آن روي بخارات خروجي از توربين بخار در داخل كندا</a:t>
            </a:r>
            <a:r>
              <a:rPr lang="fa-IR" altLang="fa-IR" sz="1600">
                <a:cs typeface="Lotus" pitchFamily="2" charset="0"/>
              </a:rPr>
              <a:t>نس</a:t>
            </a:r>
            <a:r>
              <a:rPr lang="ar-SA" altLang="fa-IR" sz="1600">
                <a:cs typeface="Lotus" pitchFamily="2" charset="0"/>
              </a:rPr>
              <a:t>ور براي تقطير بخارخروجي از توربين</a:t>
            </a:r>
            <a:endParaRPr lang="en-US" altLang="fa-IR" sz="1600">
              <a:cs typeface="Lotus" pitchFamily="2" charset="0"/>
            </a:endParaRPr>
          </a:p>
          <a:p>
            <a:pPr eaLnBrk="1" hangingPunct="1">
              <a:lnSpc>
                <a:spcPct val="105000"/>
              </a:lnSpc>
              <a:buFont typeface="Wingdings" panose="05000000000000000000" pitchFamily="2" charset="2"/>
              <a:buNone/>
            </a:pPr>
            <a:r>
              <a:rPr lang="ar-SA" altLang="fa-IR" sz="1600" b="1">
                <a:cs typeface="Lotus" pitchFamily="2" charset="0"/>
              </a:rPr>
              <a:t>برج خنك كن شامل</a:t>
            </a:r>
            <a:r>
              <a:rPr lang="fa-IR" altLang="fa-IR" sz="1600" b="1">
                <a:cs typeface="Lotus" pitchFamily="2" charset="0"/>
              </a:rPr>
              <a:t> :</a:t>
            </a:r>
          </a:p>
          <a:p>
            <a:pPr eaLnBrk="1" hangingPunct="1">
              <a:lnSpc>
                <a:spcPct val="105000"/>
              </a:lnSpc>
              <a:buFont typeface="Wingdings" panose="05000000000000000000" pitchFamily="2" charset="2"/>
              <a:buNone/>
            </a:pPr>
            <a:r>
              <a:rPr lang="fa-IR" altLang="fa-IR" sz="1600">
                <a:cs typeface="Lotus" pitchFamily="2" charset="0"/>
              </a:rPr>
              <a:t>      </a:t>
            </a:r>
            <a:r>
              <a:rPr lang="ar-SA" altLang="fa-IR" sz="1600">
                <a:cs typeface="Lotus" pitchFamily="2" charset="0"/>
              </a:rPr>
              <a:t> ٦ سكتور</a:t>
            </a:r>
            <a:r>
              <a:rPr lang="en-US" altLang="fa-IR" sz="1600">
                <a:cs typeface="Lotus" pitchFamily="2" charset="0"/>
              </a:rPr>
              <a:t> </a:t>
            </a:r>
            <a:r>
              <a:rPr lang="fa-IR" altLang="fa-IR" sz="1600">
                <a:cs typeface="Lotus" pitchFamily="2" charset="0"/>
              </a:rPr>
              <a:t> -  </a:t>
            </a:r>
            <a:r>
              <a:rPr lang="ar-SA" altLang="fa-IR" sz="1600">
                <a:cs typeface="Lotus" pitchFamily="2" charset="0"/>
              </a:rPr>
              <a:t> ١٢ تا پيك كولر</a:t>
            </a:r>
            <a:r>
              <a:rPr lang="fa-IR" altLang="fa-IR" sz="1600">
                <a:cs typeface="Lotus" pitchFamily="2" charset="0"/>
              </a:rPr>
              <a:t>  -  </a:t>
            </a:r>
            <a:r>
              <a:rPr lang="ar-SA" altLang="fa-IR" sz="1600">
                <a:cs typeface="Lotus" pitchFamily="2" charset="0"/>
              </a:rPr>
              <a:t>  هر سكتور داراي هشت تا دلتا </a:t>
            </a:r>
            <a:r>
              <a:rPr lang="fa-IR" altLang="fa-IR" sz="1600">
                <a:cs typeface="Lotus" pitchFamily="2" charset="0"/>
              </a:rPr>
              <a:t> -  </a:t>
            </a:r>
            <a:r>
              <a:rPr lang="ar-SA" altLang="fa-IR" sz="1600">
                <a:cs typeface="Lotus" pitchFamily="2" charset="0"/>
              </a:rPr>
              <a:t> هر دلتا داراي دو تا مبدل حرارتي</a:t>
            </a:r>
            <a:r>
              <a:rPr lang="fa-IR" altLang="fa-IR" sz="1600">
                <a:cs typeface="Lotus" pitchFamily="2" charset="0"/>
              </a:rPr>
              <a:t>(</a:t>
            </a:r>
            <a:r>
              <a:rPr lang="en-US" altLang="fa-IR" sz="1600">
                <a:cs typeface="Lotus" pitchFamily="2" charset="0"/>
              </a:rPr>
              <a:t> </a:t>
            </a:r>
            <a:r>
              <a:rPr lang="ar-SA" altLang="fa-IR" sz="1600">
                <a:cs typeface="Lotus" pitchFamily="2" charset="0"/>
              </a:rPr>
              <a:t>راديات</a:t>
            </a:r>
            <a:r>
              <a:rPr lang="fa-IR" altLang="fa-IR" sz="1600">
                <a:cs typeface="Lotus" pitchFamily="2" charset="0"/>
              </a:rPr>
              <a:t>)  </a:t>
            </a:r>
          </a:p>
          <a:p>
            <a:pPr eaLnBrk="1" hangingPunct="1">
              <a:lnSpc>
                <a:spcPct val="105000"/>
              </a:lnSpc>
              <a:buFont typeface="Wingdings" panose="05000000000000000000" pitchFamily="2" charset="2"/>
              <a:buNone/>
            </a:pPr>
            <a:r>
              <a:rPr lang="fa-IR" altLang="fa-IR" sz="1600">
                <a:cs typeface="Lotus" pitchFamily="2" charset="0"/>
              </a:rPr>
              <a:t>      در مقابل هر سکتور</a:t>
            </a:r>
            <a:r>
              <a:rPr lang="ar-SA" altLang="fa-IR" sz="1600">
                <a:cs typeface="Lotus" pitchFamily="2" charset="0"/>
              </a:rPr>
              <a:t> دو تا پيك كولر قرار گرفته است</a:t>
            </a:r>
            <a:r>
              <a:rPr lang="en-US" altLang="fa-IR" sz="1600">
                <a:cs typeface="Lotus" pitchFamily="2" charset="0"/>
              </a:rPr>
              <a:t> .</a:t>
            </a:r>
          </a:p>
          <a:p>
            <a:pPr eaLnBrk="1" hangingPunct="1">
              <a:lnSpc>
                <a:spcPct val="105000"/>
              </a:lnSpc>
              <a:buFont typeface="Wingdings" panose="05000000000000000000" pitchFamily="2" charset="2"/>
              <a:buNone/>
            </a:pPr>
            <a:r>
              <a:rPr lang="en-US" altLang="fa-IR" sz="1600">
                <a:cs typeface="Lotus" pitchFamily="2" charset="0"/>
              </a:rPr>
              <a:t>      </a:t>
            </a:r>
            <a:r>
              <a:rPr lang="ar-SA" altLang="fa-IR" sz="1600">
                <a:cs typeface="Lotus" pitchFamily="2" charset="0"/>
              </a:rPr>
              <a:t> فن هاي پيك كولرها راست گرد و چپ گرد مي</a:t>
            </a:r>
            <a:r>
              <a:rPr lang="fa-IR" altLang="fa-IR" sz="1600">
                <a:cs typeface="Lotus" pitchFamily="2" charset="0"/>
              </a:rPr>
              <a:t> </a:t>
            </a:r>
            <a:r>
              <a:rPr lang="ar-SA" altLang="fa-IR" sz="1600">
                <a:cs typeface="Lotus" pitchFamily="2" charset="0"/>
              </a:rPr>
              <a:t>باشند كه از راست گرد فن ها كه حالت مكنده مي باشد در مد تابستاني مورد استفاده قرار مي گيرد </a:t>
            </a:r>
            <a:r>
              <a:rPr lang="fa-IR" altLang="fa-IR" sz="1600">
                <a:cs typeface="Lotus" pitchFamily="2" charset="0"/>
              </a:rPr>
              <a:t>دمای محيط بالای 35 درجه</a:t>
            </a:r>
            <a:r>
              <a:rPr lang="ar-SA" altLang="fa-IR" sz="1600">
                <a:cs typeface="Lotus" pitchFamily="2" charset="0"/>
              </a:rPr>
              <a:t> سانتي گراد </a:t>
            </a:r>
            <a:r>
              <a:rPr lang="fa-IR" altLang="fa-IR" sz="1600">
                <a:cs typeface="Lotus" pitchFamily="2" charset="0"/>
              </a:rPr>
              <a:t>باشد و س</a:t>
            </a:r>
            <a:r>
              <a:rPr lang="ar-SA" altLang="fa-IR" sz="1600">
                <a:cs typeface="Lotus" pitchFamily="2" charset="0"/>
              </a:rPr>
              <a:t>يستم خنك كن اصلي به صورت طبيعي قادر به تامين أب خنك مورد نيازدر كندا</a:t>
            </a:r>
            <a:r>
              <a:rPr lang="fa-IR" altLang="fa-IR" sz="1600">
                <a:cs typeface="Lotus" pitchFamily="2" charset="0"/>
              </a:rPr>
              <a:t>نس</a:t>
            </a:r>
            <a:r>
              <a:rPr lang="ar-SA" altLang="fa-IR" sz="1600">
                <a:cs typeface="Lotus" pitchFamily="2" charset="0"/>
              </a:rPr>
              <a:t>ور ن</a:t>
            </a:r>
            <a:r>
              <a:rPr lang="fa-IR" altLang="fa-IR" sz="1600">
                <a:cs typeface="Lotus" pitchFamily="2" charset="0"/>
              </a:rPr>
              <a:t>باشد</a:t>
            </a:r>
            <a:r>
              <a:rPr lang="ar-SA" altLang="fa-IR" sz="1600">
                <a:cs typeface="Lotus" pitchFamily="2" charset="0"/>
              </a:rPr>
              <a:t> در نتيجه چنين مواقعي فن هاي پيك كولرها در مد تابستاني استارت مي شوند و با استفاده از سيستم</a:t>
            </a:r>
            <a:r>
              <a:rPr lang="en-US" altLang="fa-IR" sz="1600">
                <a:cs typeface="Lotus" pitchFamily="2" charset="0"/>
              </a:rPr>
              <a:t> </a:t>
            </a:r>
            <a:r>
              <a:rPr lang="fa-IR" altLang="fa-IR" sz="1600">
                <a:cs typeface="Lotus" pitchFamily="2" charset="0"/>
              </a:rPr>
              <a:t> </a:t>
            </a:r>
            <a:r>
              <a:rPr lang="ar-SA" altLang="fa-IR" sz="1600">
                <a:cs typeface="Lotus" pitchFamily="2" charset="0"/>
              </a:rPr>
              <a:t>پاشش آب روي مبدل هاي حرارتي</a:t>
            </a:r>
            <a:r>
              <a:rPr lang="en-US" altLang="fa-IR" sz="1600">
                <a:cs typeface="Lotus" pitchFamily="2" charset="0"/>
              </a:rPr>
              <a:t> </a:t>
            </a:r>
            <a:r>
              <a:rPr lang="fa-IR" altLang="fa-IR" sz="1600">
                <a:cs typeface="Lotus" pitchFamily="2" charset="0"/>
              </a:rPr>
              <a:t>(</a:t>
            </a:r>
            <a:r>
              <a:rPr lang="en-US" altLang="fa-IR" sz="1600">
                <a:cs typeface="Lotus" pitchFamily="2" charset="0"/>
              </a:rPr>
              <a:t> </a:t>
            </a:r>
            <a:r>
              <a:rPr lang="ar-SA" altLang="fa-IR" sz="1600">
                <a:cs typeface="Lotus" pitchFamily="2" charset="0"/>
              </a:rPr>
              <a:t>راديات ها</a:t>
            </a:r>
            <a:r>
              <a:rPr lang="en-US" altLang="fa-IR" sz="1600">
                <a:cs typeface="Lotus" pitchFamily="2" charset="0"/>
              </a:rPr>
              <a:t> </a:t>
            </a:r>
            <a:r>
              <a:rPr lang="fa-IR" altLang="fa-IR" sz="1600">
                <a:cs typeface="Lotus" pitchFamily="2" charset="0"/>
              </a:rPr>
              <a:t>)</a:t>
            </a:r>
            <a:r>
              <a:rPr lang="en-US" altLang="fa-IR" sz="1600">
                <a:cs typeface="Lotus" pitchFamily="2" charset="0"/>
              </a:rPr>
              <a:t> </a:t>
            </a:r>
            <a:r>
              <a:rPr lang="ar-SA" altLang="fa-IR" sz="1600">
                <a:cs typeface="Lotus" pitchFamily="2" charset="0"/>
              </a:rPr>
              <a:t>پيك كولرها عمل اسپري آب صورت مي گيرد تا آب در گردش سيكل برج</a:t>
            </a:r>
            <a:r>
              <a:rPr lang="fa-IR" altLang="fa-IR" sz="1600">
                <a:cs typeface="Lotus" pitchFamily="2" charset="0"/>
              </a:rPr>
              <a:t> </a:t>
            </a:r>
            <a:r>
              <a:rPr lang="ar-SA" altLang="fa-IR" sz="1600">
                <a:cs typeface="Lotus" pitchFamily="2" charset="0"/>
              </a:rPr>
              <a:t>خنك كن ، خنك شود تا از افزايش درجه حرارت و فشار كندا</a:t>
            </a:r>
            <a:r>
              <a:rPr lang="fa-IR" altLang="fa-IR" sz="1600">
                <a:cs typeface="Lotus" pitchFamily="2" charset="0"/>
              </a:rPr>
              <a:t>نس</a:t>
            </a:r>
            <a:r>
              <a:rPr lang="ar-SA" altLang="fa-IR" sz="1600">
                <a:cs typeface="Lotus" pitchFamily="2" charset="0"/>
              </a:rPr>
              <a:t>ور جلوگيري شود و در زمستان دماي محيط كه زير دو درجه</a:t>
            </a:r>
            <a:r>
              <a:rPr lang="fa-IR" altLang="fa-IR" sz="1600">
                <a:cs typeface="Lotus" pitchFamily="2" charset="0"/>
              </a:rPr>
              <a:t> </a:t>
            </a:r>
            <a:r>
              <a:rPr lang="ar-SA" altLang="fa-IR" sz="1600">
                <a:cs typeface="Lotus" pitchFamily="2" charset="0"/>
              </a:rPr>
              <a:t>سانتي گراد باشد در چنين مواقعي فن هاي پيك كولرها در مد زمستاني چپ گرد استارت مي شوند در مواقع آبگيري سكتورها</a:t>
            </a:r>
            <a:r>
              <a:rPr lang="fa-IR" altLang="fa-IR" sz="1600">
                <a:cs typeface="Lotus" pitchFamily="2" charset="0"/>
              </a:rPr>
              <a:t> ,</a:t>
            </a:r>
            <a:r>
              <a:rPr lang="ar-SA" altLang="fa-IR" sz="1600">
                <a:cs typeface="Lotus" pitchFamily="2" charset="0"/>
              </a:rPr>
              <a:t> هواي داخل برج كه نسبت به هواي بيرون گرم </a:t>
            </a:r>
            <a:r>
              <a:rPr lang="fa-IR" altLang="fa-IR" sz="1600">
                <a:cs typeface="Lotus" pitchFamily="2" charset="0"/>
              </a:rPr>
              <a:t>می باشد </a:t>
            </a:r>
            <a:r>
              <a:rPr lang="ar-SA" altLang="fa-IR" sz="1600">
                <a:cs typeface="Lotus" pitchFamily="2" charset="0"/>
              </a:rPr>
              <a:t>را گرفته روي راديات هاي سكتورها </a:t>
            </a:r>
            <a:r>
              <a:rPr lang="fa-IR" altLang="fa-IR" sz="1600">
                <a:cs typeface="Lotus" pitchFamily="2" charset="0"/>
              </a:rPr>
              <a:t> </a:t>
            </a:r>
            <a:r>
              <a:rPr lang="ar-SA" altLang="fa-IR" sz="1600">
                <a:cs typeface="Lotus" pitchFamily="2" charset="0"/>
              </a:rPr>
              <a:t>ده</a:t>
            </a:r>
            <a:r>
              <a:rPr lang="fa-IR" altLang="fa-IR" sz="1600">
                <a:cs typeface="Lotus" pitchFamily="2" charset="0"/>
              </a:rPr>
              <a:t>ن</a:t>
            </a:r>
            <a:r>
              <a:rPr lang="ar-SA" altLang="fa-IR" sz="1600">
                <a:cs typeface="Lotus" pitchFamily="2" charset="0"/>
              </a:rPr>
              <a:t>د تا بدنه آنها گرم شود اين</a:t>
            </a:r>
            <a:r>
              <a:rPr lang="fa-IR" altLang="fa-IR" sz="1600">
                <a:cs typeface="Lotus" pitchFamily="2" charset="0"/>
              </a:rPr>
              <a:t> </a:t>
            </a:r>
            <a:r>
              <a:rPr lang="ar-SA" altLang="fa-IR" sz="1600">
                <a:cs typeface="Lotus" pitchFamily="2" charset="0"/>
              </a:rPr>
              <a:t>عمل حدود ١٠ تا ١٥ دقيقه انجام مي گيرد و سپس  آبگيري سكتورها </a:t>
            </a:r>
            <a:r>
              <a:rPr lang="fa-IR" altLang="fa-IR" sz="1600">
                <a:cs typeface="Lotus" pitchFamily="2" charset="0"/>
              </a:rPr>
              <a:t>شروع می</a:t>
            </a:r>
            <a:r>
              <a:rPr lang="ar-SA" altLang="fa-IR" sz="1600">
                <a:cs typeface="Lotus" pitchFamily="2" charset="0"/>
              </a:rPr>
              <a:t> شود تا از يخ زدگي سكتورها جلوگيري شود</a:t>
            </a:r>
            <a:r>
              <a:rPr lang="en-US" altLang="fa-IR" sz="1600">
                <a:cs typeface="Lotus" pitchFamily="2" charset="0"/>
              </a:rPr>
              <a:t> .</a:t>
            </a:r>
          </a:p>
        </p:txBody>
      </p:sp>
    </p:spTree>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AC78B86-FB20-4CAF-85B6-82E6CF15C856}"/>
              </a:ext>
            </a:extLst>
          </p:cNvPr>
          <p:cNvSpPr>
            <a:spLocks noGrp="1" noChangeArrowheads="1"/>
          </p:cNvSpPr>
          <p:nvPr>
            <p:ph type="title"/>
          </p:nvPr>
        </p:nvSpPr>
        <p:spPr/>
        <p:txBody>
          <a:bodyPr/>
          <a:lstStyle/>
          <a:p>
            <a:pPr eaLnBrk="1" hangingPunct="1"/>
            <a:r>
              <a:rPr lang="en-US" altLang="fa-IR" b="1"/>
              <a:t>Main cooling</a:t>
            </a:r>
          </a:p>
        </p:txBody>
      </p:sp>
      <p:pic>
        <p:nvPicPr>
          <p:cNvPr id="89091" name="Picture 4" descr="khoy ccpp (30)">
            <a:extLst>
              <a:ext uri="{FF2B5EF4-FFF2-40B4-BE49-F238E27FC236}">
                <a16:creationId xmlns:a16="http://schemas.microsoft.com/office/drawing/2014/main" id="{82D355A0-EE38-419C-8DB5-D112D0983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8486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6ED401E-B58C-4985-AFB4-9482558C8C71}"/>
              </a:ext>
            </a:extLst>
          </p:cNvPr>
          <p:cNvSpPr>
            <a:spLocks noGrp="1" noChangeArrowheads="1"/>
          </p:cNvSpPr>
          <p:nvPr>
            <p:ph type="title"/>
          </p:nvPr>
        </p:nvSpPr>
        <p:spPr/>
        <p:txBody>
          <a:bodyPr/>
          <a:lstStyle/>
          <a:p>
            <a:pPr eaLnBrk="1" hangingPunct="1"/>
            <a:r>
              <a:rPr lang="ar-SA" altLang="fa-IR" sz="3200" b="1">
                <a:cs typeface="Titr" pitchFamily="2" charset="0"/>
              </a:rPr>
              <a:t>اجزاء و سيستم هاي موجود در سيستم خن</a:t>
            </a:r>
            <a:r>
              <a:rPr lang="fa-IR" altLang="fa-IR" sz="3200" b="1">
                <a:cs typeface="Titr" pitchFamily="2" charset="0"/>
              </a:rPr>
              <a:t>ک</a:t>
            </a:r>
            <a:r>
              <a:rPr lang="ar-SA" altLang="fa-IR" sz="3200" b="1">
                <a:cs typeface="Titr" pitchFamily="2" charset="0"/>
              </a:rPr>
              <a:t> كاري اصلي</a:t>
            </a:r>
            <a:r>
              <a:rPr lang="en-US" altLang="fa-IR" sz="3800"/>
              <a:t> </a:t>
            </a:r>
          </a:p>
        </p:txBody>
      </p:sp>
      <p:sp>
        <p:nvSpPr>
          <p:cNvPr id="90115" name="Rectangle 3">
            <a:extLst>
              <a:ext uri="{FF2B5EF4-FFF2-40B4-BE49-F238E27FC236}">
                <a16:creationId xmlns:a16="http://schemas.microsoft.com/office/drawing/2014/main" id="{A8B82238-A31A-42E6-B469-18488493AB34}"/>
              </a:ext>
            </a:extLst>
          </p:cNvPr>
          <p:cNvSpPr>
            <a:spLocks noGrp="1" noChangeArrowheads="1"/>
          </p:cNvSpPr>
          <p:nvPr>
            <p:ph type="body" idx="1"/>
          </p:nvPr>
        </p:nvSpPr>
        <p:spPr/>
        <p:txBody>
          <a:bodyPr/>
          <a:lstStyle/>
          <a:p>
            <a:pPr eaLnBrk="1" hangingPunct="1">
              <a:lnSpc>
                <a:spcPct val="125000"/>
              </a:lnSpc>
            </a:pPr>
            <a:r>
              <a:rPr lang="ar-SA" altLang="fa-IR" sz="2000">
                <a:cs typeface="Lotus" pitchFamily="2" charset="0"/>
              </a:rPr>
              <a:t>دو تا</a:t>
            </a:r>
            <a:r>
              <a:rPr lang="en-US" altLang="fa-IR" sz="2000">
                <a:cs typeface="Lotus" pitchFamily="2" charset="0"/>
              </a:rPr>
              <a:t> CWP </a:t>
            </a:r>
            <a:r>
              <a:rPr lang="fa-IR" altLang="fa-IR" sz="2000">
                <a:cs typeface="Lotus" pitchFamily="2" charset="0"/>
              </a:rPr>
              <a:t> 50*2  (</a:t>
            </a:r>
            <a:r>
              <a:rPr lang="en-US" altLang="fa-IR" sz="2000">
                <a:cs typeface="Lotus" pitchFamily="2" charset="0"/>
              </a:rPr>
              <a:t>Cooling water pump</a:t>
            </a:r>
            <a:r>
              <a:rPr lang="fa-IR" altLang="fa-IR" sz="2000">
                <a:cs typeface="Lotus" pitchFamily="2" charset="0"/>
              </a:rPr>
              <a:t>)</a:t>
            </a:r>
          </a:p>
          <a:p>
            <a:pPr eaLnBrk="1" hangingPunct="1">
              <a:lnSpc>
                <a:spcPct val="125000"/>
              </a:lnSpc>
            </a:pPr>
            <a:r>
              <a:rPr lang="fa-IR" altLang="fa-IR" sz="2000">
                <a:cs typeface="Lotus" pitchFamily="2" charset="0"/>
              </a:rPr>
              <a:t>دو تا </a:t>
            </a:r>
            <a:r>
              <a:rPr lang="ar-SA" altLang="fa-IR" sz="2000">
                <a:cs typeface="Lotus" pitchFamily="2" charset="0"/>
              </a:rPr>
              <a:t>هيدروتوربين </a:t>
            </a:r>
            <a:endParaRPr lang="fa-IR" altLang="fa-IR" sz="2000">
              <a:cs typeface="Lotus" pitchFamily="2" charset="0"/>
            </a:endParaRPr>
          </a:p>
          <a:p>
            <a:pPr eaLnBrk="1" hangingPunct="1">
              <a:lnSpc>
                <a:spcPct val="125000"/>
              </a:lnSpc>
            </a:pPr>
            <a:r>
              <a:rPr lang="en-US" altLang="fa-IR" sz="2000">
                <a:cs typeface="Lotus" pitchFamily="2" charset="0"/>
              </a:rPr>
              <a:t> </a:t>
            </a:r>
            <a:r>
              <a:rPr lang="ar-SA" altLang="fa-IR" sz="2000">
                <a:cs typeface="Lotus" pitchFamily="2" charset="0"/>
              </a:rPr>
              <a:t>والوه</a:t>
            </a:r>
            <a:r>
              <a:rPr lang="fa-IR" altLang="fa-IR" sz="2000">
                <a:cs typeface="Lotus" pitchFamily="2" charset="0"/>
              </a:rPr>
              <a:t>ا</a:t>
            </a:r>
            <a:r>
              <a:rPr lang="ar-SA" altLang="fa-IR" sz="2000">
                <a:cs typeface="Lotus" pitchFamily="2" charset="0"/>
              </a:rPr>
              <a:t>ي هيدروليك </a:t>
            </a:r>
            <a:r>
              <a:rPr lang="fa-IR" altLang="fa-IR" sz="2000">
                <a:cs typeface="Lotus" pitchFamily="2" charset="0"/>
              </a:rPr>
              <a:t>(خروجيهای پمپها و ورودی هيدروتوربينها و والوهای اضطراری )</a:t>
            </a:r>
          </a:p>
          <a:p>
            <a:pPr eaLnBrk="1" hangingPunct="1">
              <a:lnSpc>
                <a:spcPct val="125000"/>
              </a:lnSpc>
            </a:pPr>
            <a:r>
              <a:rPr lang="ar-SA" altLang="fa-IR" sz="2000">
                <a:cs typeface="Lotus" pitchFamily="2" charset="0"/>
              </a:rPr>
              <a:t>والوهاي موتوري </a:t>
            </a:r>
            <a:r>
              <a:rPr lang="fa-IR" altLang="fa-IR" sz="2000">
                <a:cs typeface="Lotus" pitchFamily="2" charset="0"/>
              </a:rPr>
              <a:t>(</a:t>
            </a:r>
            <a:r>
              <a:rPr lang="ar-SA" altLang="fa-IR" sz="2000">
                <a:cs typeface="Lotus" pitchFamily="2" charset="0"/>
              </a:rPr>
              <a:t>در ورودي پمپ ها و خروجي هيدروتوربين هاي ورودي و خروجي سكتورها و دربين سكتورها وپيك كولرها</a:t>
            </a:r>
            <a:r>
              <a:rPr lang="fa-IR" altLang="fa-IR" sz="2000">
                <a:cs typeface="Lotus" pitchFamily="2" charset="0"/>
              </a:rPr>
              <a:t> و مسير بای پس)</a:t>
            </a:r>
          </a:p>
          <a:p>
            <a:pPr eaLnBrk="1" hangingPunct="1">
              <a:lnSpc>
                <a:spcPct val="125000"/>
              </a:lnSpc>
            </a:pPr>
            <a:r>
              <a:rPr lang="ar-SA" altLang="fa-IR" sz="2000">
                <a:cs typeface="Lotus" pitchFamily="2" charset="0"/>
              </a:rPr>
              <a:t>والوهاي هواگيري دستي و اتوماتيك</a:t>
            </a:r>
            <a:r>
              <a:rPr lang="en-US" altLang="fa-IR" sz="2000">
                <a:cs typeface="Lotus" pitchFamily="2" charset="0"/>
              </a:rPr>
              <a:t> </a:t>
            </a:r>
          </a:p>
          <a:p>
            <a:pPr eaLnBrk="1" hangingPunct="1">
              <a:lnSpc>
                <a:spcPct val="125000"/>
              </a:lnSpc>
            </a:pPr>
            <a:r>
              <a:rPr lang="ar-SA" altLang="fa-IR" sz="2000">
                <a:cs typeface="Lotus" pitchFamily="2" charset="0"/>
              </a:rPr>
              <a:t>سيستم</a:t>
            </a:r>
            <a:r>
              <a:rPr lang="en-US" altLang="fa-IR" sz="2000">
                <a:cs typeface="Lotus" pitchFamily="2" charset="0"/>
              </a:rPr>
              <a:t> </a:t>
            </a:r>
            <a:r>
              <a:rPr lang="fa-IR" altLang="fa-IR" sz="2000">
                <a:cs typeface="Lotus" pitchFamily="2" charset="0"/>
              </a:rPr>
              <a:t> </a:t>
            </a:r>
            <a:r>
              <a:rPr lang="en-US" altLang="fa-IR" sz="2000">
                <a:cs typeface="Lotus" pitchFamily="2" charset="0"/>
              </a:rPr>
              <a:t>Water balance </a:t>
            </a:r>
            <a:r>
              <a:rPr lang="fa-IR" altLang="fa-IR" sz="2000">
                <a:cs typeface="Lotus" pitchFamily="2" charset="0"/>
              </a:rPr>
              <a:t> (</a:t>
            </a:r>
            <a:r>
              <a:rPr lang="ar-SA" altLang="fa-IR" sz="2000">
                <a:cs typeface="Lotus" pitchFamily="2" charset="0"/>
              </a:rPr>
              <a:t>جهت كنترل سطح آب كنداك</a:t>
            </a:r>
            <a:r>
              <a:rPr lang="fa-IR" altLang="fa-IR" sz="2000">
                <a:cs typeface="Lotus" pitchFamily="2" charset="0"/>
              </a:rPr>
              <a:t>نس</a:t>
            </a:r>
            <a:r>
              <a:rPr lang="ar-SA" altLang="fa-IR" sz="2000">
                <a:cs typeface="Lotus" pitchFamily="2" charset="0"/>
              </a:rPr>
              <a:t>ور و تخليه آب سكتورها در مواقع لزوم به داخل</a:t>
            </a:r>
            <a:r>
              <a:rPr lang="fa-IR" altLang="fa-IR" sz="2000">
                <a:cs typeface="Lotus" pitchFamily="2" charset="0"/>
              </a:rPr>
              <a:t> </a:t>
            </a:r>
            <a:r>
              <a:rPr lang="ar-SA" altLang="fa-IR" sz="2000">
                <a:cs typeface="Lotus" pitchFamily="2" charset="0"/>
              </a:rPr>
              <a:t>مخزنهاي واقع در دا</a:t>
            </a:r>
            <a:r>
              <a:rPr lang="fa-IR" altLang="fa-IR" sz="2000">
                <a:cs typeface="Lotus" pitchFamily="2" charset="0"/>
              </a:rPr>
              <a:t>خ</a:t>
            </a:r>
            <a:r>
              <a:rPr lang="ar-SA" altLang="fa-IR" sz="2000">
                <a:cs typeface="Lotus" pitchFamily="2" charset="0"/>
              </a:rPr>
              <a:t>ل برج</a:t>
            </a:r>
            <a:r>
              <a:rPr lang="fa-IR" altLang="fa-IR" sz="2000">
                <a:cs typeface="Lotus" pitchFamily="2" charset="0"/>
              </a:rPr>
              <a:t> )</a:t>
            </a:r>
          </a:p>
          <a:p>
            <a:pPr eaLnBrk="1" hangingPunct="1">
              <a:lnSpc>
                <a:spcPct val="125000"/>
              </a:lnSpc>
            </a:pPr>
            <a:r>
              <a:rPr lang="ar-SA" altLang="fa-IR" sz="2000">
                <a:cs typeface="Lotus" pitchFamily="2" charset="0"/>
              </a:rPr>
              <a:t>سيستم اسپري آب</a:t>
            </a:r>
            <a:r>
              <a:rPr lang="en-US" altLang="fa-IR" sz="2000">
                <a:cs typeface="Lotus" pitchFamily="2" charset="0"/>
              </a:rPr>
              <a:t> </a:t>
            </a:r>
            <a:r>
              <a:rPr lang="fa-IR" altLang="fa-IR" sz="2000">
                <a:cs typeface="Lotus" pitchFamily="2" charset="0"/>
              </a:rPr>
              <a:t>(</a:t>
            </a:r>
            <a:r>
              <a:rPr lang="ar-SA" altLang="fa-IR" sz="2000">
                <a:cs typeface="Lotus" pitchFamily="2" charset="0"/>
              </a:rPr>
              <a:t>مد تابستاني</a:t>
            </a:r>
            <a:r>
              <a:rPr lang="fa-IR" altLang="fa-IR" sz="2000">
                <a:cs typeface="Lotus" pitchFamily="2" charset="0"/>
              </a:rPr>
              <a:t>) و</a:t>
            </a:r>
            <a:r>
              <a:rPr lang="en-US" altLang="fa-IR" sz="2000">
                <a:cs typeface="Lotus" pitchFamily="2" charset="0"/>
              </a:rPr>
              <a:t> </a:t>
            </a:r>
            <a:r>
              <a:rPr lang="ar-SA" altLang="fa-IR" sz="2000">
                <a:cs typeface="Lotus" pitchFamily="2" charset="0"/>
              </a:rPr>
              <a:t>سيستم پيش گرمايش سكتور</a:t>
            </a:r>
            <a:r>
              <a:rPr lang="fa-IR" altLang="fa-IR" sz="2000">
                <a:cs typeface="Lotus" pitchFamily="2" charset="0"/>
              </a:rPr>
              <a:t>(</a:t>
            </a:r>
            <a:r>
              <a:rPr lang="ar-SA" altLang="fa-IR" sz="2000">
                <a:cs typeface="Lotus" pitchFamily="2" charset="0"/>
              </a:rPr>
              <a:t>مد زمستاني</a:t>
            </a:r>
            <a:r>
              <a:rPr lang="fa-IR" altLang="fa-IR" sz="2000">
                <a:cs typeface="Lotus" pitchFamily="2" charset="0"/>
              </a:rPr>
              <a:t>)</a:t>
            </a:r>
          </a:p>
          <a:p>
            <a:pPr eaLnBrk="1" hangingPunct="1">
              <a:lnSpc>
                <a:spcPct val="125000"/>
              </a:lnSpc>
            </a:pPr>
            <a:r>
              <a:rPr lang="ar-SA" altLang="fa-IR" sz="2000">
                <a:cs typeface="Lotus" pitchFamily="2" charset="0"/>
              </a:rPr>
              <a:t>لوله هاي</a:t>
            </a:r>
            <a:r>
              <a:rPr lang="fa-IR" altLang="fa-IR" sz="2000">
                <a:cs typeface="Lotus" pitchFamily="2" charset="0"/>
              </a:rPr>
              <a:t> </a:t>
            </a:r>
            <a:r>
              <a:rPr lang="en-US" altLang="fa-IR" sz="2000">
                <a:cs typeface="Lotus" pitchFamily="2" charset="0"/>
              </a:rPr>
              <a:t>Stan pipe </a:t>
            </a:r>
            <a:r>
              <a:rPr lang="fa-IR" altLang="fa-IR" sz="2000">
                <a:cs typeface="Lotus" pitchFamily="2" charset="0"/>
              </a:rPr>
              <a:t> (</a:t>
            </a:r>
            <a:r>
              <a:rPr lang="ar-SA" altLang="fa-IR" sz="2000">
                <a:cs typeface="Lotus" pitchFamily="2" charset="0"/>
              </a:rPr>
              <a:t>جهت هواگيري سكتورها موقع آبگيري </a:t>
            </a:r>
            <a:r>
              <a:rPr lang="fa-IR" altLang="fa-IR" sz="2000">
                <a:cs typeface="Lotus" pitchFamily="2" charset="0"/>
              </a:rPr>
              <a:t>)</a:t>
            </a:r>
            <a:endParaRPr lang="en-US" altLang="fa-IR" sz="2000">
              <a:cs typeface="Lotus" pitchFamily="2" charset="0"/>
            </a:endParaRPr>
          </a:p>
        </p:txBody>
      </p:sp>
    </p:spTree>
  </p:cSld>
  <p:clrMapOvr>
    <a:masterClrMapping/>
  </p:clrMapOvr>
  <p:transition spd="med">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82EFF33-88D1-4475-AC56-109832480F5F}"/>
              </a:ext>
            </a:extLst>
          </p:cNvPr>
          <p:cNvSpPr>
            <a:spLocks noGrp="1" noChangeArrowheads="1"/>
          </p:cNvSpPr>
          <p:nvPr>
            <p:ph type="title"/>
          </p:nvPr>
        </p:nvSpPr>
        <p:spPr/>
        <p:txBody>
          <a:bodyPr/>
          <a:lstStyle/>
          <a:p>
            <a:pPr eaLnBrk="1" hangingPunct="1"/>
            <a:r>
              <a:rPr lang="fa-IR" altLang="fa-IR">
                <a:cs typeface="Titr" pitchFamily="2" charset="0"/>
              </a:rPr>
              <a:t>هيدروتوربين</a:t>
            </a:r>
            <a:endParaRPr lang="en-US" altLang="fa-IR">
              <a:cs typeface="Titr" pitchFamily="2" charset="0"/>
            </a:endParaRPr>
          </a:p>
        </p:txBody>
      </p:sp>
      <p:sp>
        <p:nvSpPr>
          <p:cNvPr id="91139" name="Rectangle 3">
            <a:extLst>
              <a:ext uri="{FF2B5EF4-FFF2-40B4-BE49-F238E27FC236}">
                <a16:creationId xmlns:a16="http://schemas.microsoft.com/office/drawing/2014/main" id="{60E3CB82-7817-41D8-9E9C-0D80BA214537}"/>
              </a:ext>
            </a:extLst>
          </p:cNvPr>
          <p:cNvSpPr>
            <a:spLocks noGrp="1" noChangeArrowheads="1"/>
          </p:cNvSpPr>
          <p:nvPr>
            <p:ph type="body" idx="1"/>
          </p:nvPr>
        </p:nvSpPr>
        <p:spPr/>
        <p:txBody>
          <a:bodyPr/>
          <a:lstStyle/>
          <a:p>
            <a:pPr eaLnBrk="1" hangingPunct="1">
              <a:lnSpc>
                <a:spcPct val="130000"/>
              </a:lnSpc>
            </a:pPr>
            <a:r>
              <a:rPr lang="fa-IR" altLang="fa-IR" sz="2400" b="1">
                <a:cs typeface="Lotus" pitchFamily="2" charset="0"/>
              </a:rPr>
              <a:t>هدف :</a:t>
            </a:r>
          </a:p>
          <a:p>
            <a:pPr eaLnBrk="1" hangingPunct="1">
              <a:lnSpc>
                <a:spcPct val="130000"/>
              </a:lnSpc>
              <a:buFont typeface="Wingdings" panose="05000000000000000000" pitchFamily="2" charset="2"/>
              <a:buNone/>
            </a:pPr>
            <a:r>
              <a:rPr lang="fa-IR" altLang="fa-IR" sz="2400">
                <a:cs typeface="Lotus" pitchFamily="2" charset="0"/>
              </a:rPr>
              <a:t>    </a:t>
            </a:r>
            <a:r>
              <a:rPr lang="ar-SA" altLang="fa-IR" sz="2400">
                <a:cs typeface="Lotus" pitchFamily="2" charset="0"/>
              </a:rPr>
              <a:t>١</a:t>
            </a:r>
            <a:r>
              <a:rPr lang="fa-IR" altLang="fa-IR" sz="2400">
                <a:cs typeface="Lotus" pitchFamily="2" charset="0"/>
              </a:rPr>
              <a:t>-</a:t>
            </a:r>
            <a:r>
              <a:rPr lang="en-US" altLang="fa-IR" sz="2400">
                <a:cs typeface="Lotus" pitchFamily="2" charset="0"/>
              </a:rPr>
              <a:t> </a:t>
            </a:r>
            <a:r>
              <a:rPr lang="ar-SA" altLang="fa-IR" sz="2400">
                <a:cs typeface="Lotus" pitchFamily="2" charset="0"/>
              </a:rPr>
              <a:t>كنترل</a:t>
            </a:r>
            <a:r>
              <a:rPr lang="fa-IR" altLang="fa-IR" sz="2400">
                <a:cs typeface="Lotus" pitchFamily="2" charset="0"/>
              </a:rPr>
              <a:t> فشار</a:t>
            </a:r>
            <a:endParaRPr lang="ar-SA" altLang="fa-IR" sz="2400">
              <a:cs typeface="Lotus" pitchFamily="2" charset="0"/>
            </a:endParaRPr>
          </a:p>
          <a:p>
            <a:pPr eaLnBrk="1" hangingPunct="1">
              <a:lnSpc>
                <a:spcPct val="130000"/>
              </a:lnSpc>
              <a:buFont typeface="Wingdings" panose="05000000000000000000" pitchFamily="2" charset="2"/>
              <a:buNone/>
            </a:pPr>
            <a:r>
              <a:rPr lang="en-US" altLang="fa-IR" sz="2400">
                <a:cs typeface="Lotus" pitchFamily="2" charset="0"/>
              </a:rPr>
              <a:t>   </a:t>
            </a:r>
            <a:r>
              <a:rPr lang="ar-SA" altLang="fa-IR" sz="2400">
                <a:cs typeface="Lotus" pitchFamily="2" charset="0"/>
              </a:rPr>
              <a:t>٢</a:t>
            </a:r>
            <a:r>
              <a:rPr lang="fa-IR" altLang="fa-IR" sz="2400">
                <a:cs typeface="Lotus" pitchFamily="2" charset="0"/>
              </a:rPr>
              <a:t>-</a:t>
            </a:r>
            <a:r>
              <a:rPr lang="en-US" altLang="fa-IR" sz="2400">
                <a:cs typeface="Lotus" pitchFamily="2" charset="0"/>
              </a:rPr>
              <a:t> </a:t>
            </a:r>
            <a:r>
              <a:rPr lang="ar-SA" altLang="fa-IR" sz="2400">
                <a:cs typeface="Lotus" pitchFamily="2" charset="0"/>
              </a:rPr>
              <a:t>تبديل انرژي پتانسيل و جنبشي آب برگشتي از برج خنك كن به حركت دوراني و كمك به الكتروموتور</a:t>
            </a:r>
            <a:r>
              <a:rPr lang="en-US" altLang="fa-IR" sz="2400">
                <a:cs typeface="Lotus" pitchFamily="2" charset="0"/>
              </a:rPr>
              <a:t>CWP</a:t>
            </a:r>
            <a:r>
              <a:rPr lang="ar-SA" altLang="fa-IR" sz="2400">
                <a:cs typeface="Lotus" pitchFamily="2" charset="0"/>
              </a:rPr>
              <a:t> در به</a:t>
            </a:r>
            <a:r>
              <a:rPr lang="fa-IR" altLang="fa-IR" sz="2400">
                <a:cs typeface="Lotus" pitchFamily="2" charset="0"/>
              </a:rPr>
              <a:t> </a:t>
            </a:r>
            <a:r>
              <a:rPr lang="ar-SA" altLang="fa-IR" sz="2400">
                <a:cs typeface="Lotus" pitchFamily="2" charset="0"/>
              </a:rPr>
              <a:t>گردش در آوردن پمپ</a:t>
            </a:r>
            <a:r>
              <a:rPr lang="en-US" altLang="fa-IR" sz="2400">
                <a:cs typeface="Lotus" pitchFamily="2" charset="0"/>
              </a:rPr>
              <a:t> </a:t>
            </a:r>
            <a:endParaRPr lang="fa-IR" altLang="fa-IR" sz="2400">
              <a:cs typeface="Lotus" pitchFamily="2" charset="0"/>
            </a:endParaRPr>
          </a:p>
          <a:p>
            <a:pPr eaLnBrk="1" hangingPunct="1">
              <a:lnSpc>
                <a:spcPct val="130000"/>
              </a:lnSpc>
            </a:pPr>
            <a:r>
              <a:rPr lang="ar-SA" altLang="fa-IR" sz="2400" b="1">
                <a:cs typeface="Lotus" pitchFamily="2" charset="0"/>
              </a:rPr>
              <a:t>اجزاء مهم هيدروتوربين</a:t>
            </a:r>
            <a:r>
              <a:rPr lang="en-US" altLang="fa-IR" sz="2400">
                <a:cs typeface="Lotus" pitchFamily="2" charset="0"/>
              </a:rPr>
              <a:t> </a:t>
            </a:r>
            <a:endParaRPr lang="fa-IR" altLang="fa-IR" sz="2400">
              <a:cs typeface="Lotus" pitchFamily="2" charset="0"/>
            </a:endParaRPr>
          </a:p>
          <a:p>
            <a:pPr eaLnBrk="1" hangingPunct="1">
              <a:lnSpc>
                <a:spcPct val="130000"/>
              </a:lnSpc>
              <a:buFont typeface="Wingdings" panose="05000000000000000000" pitchFamily="2" charset="2"/>
              <a:buNone/>
            </a:pPr>
            <a:r>
              <a:rPr lang="en-US" altLang="fa-IR" sz="2400">
                <a:cs typeface="Lotus" pitchFamily="2" charset="0"/>
              </a:rPr>
              <a:t>   </a:t>
            </a:r>
            <a:r>
              <a:rPr lang="ar-SA" altLang="fa-IR" sz="2400">
                <a:cs typeface="Lotus" pitchFamily="2" charset="0"/>
              </a:rPr>
              <a:t>١</a:t>
            </a:r>
            <a:r>
              <a:rPr lang="fa-IR" altLang="fa-IR" sz="2400">
                <a:cs typeface="Lotus" pitchFamily="2" charset="0"/>
              </a:rPr>
              <a:t>-</a:t>
            </a:r>
            <a:r>
              <a:rPr lang="en-US" altLang="fa-IR" sz="2400">
                <a:cs typeface="Lotus" pitchFamily="2" charset="0"/>
              </a:rPr>
              <a:t> </a:t>
            </a:r>
            <a:r>
              <a:rPr lang="ar-SA" altLang="fa-IR" sz="2400">
                <a:cs typeface="Lotus" pitchFamily="2" charset="0"/>
              </a:rPr>
              <a:t>پرده هاي ثابت</a:t>
            </a:r>
          </a:p>
          <a:p>
            <a:pPr eaLnBrk="1" hangingPunct="1">
              <a:lnSpc>
                <a:spcPct val="130000"/>
              </a:lnSpc>
              <a:buFont typeface="Wingdings" panose="05000000000000000000" pitchFamily="2" charset="2"/>
              <a:buNone/>
            </a:pPr>
            <a:r>
              <a:rPr lang="en-US" altLang="fa-IR" sz="2400">
                <a:cs typeface="Lotus" pitchFamily="2" charset="0"/>
              </a:rPr>
              <a:t>   </a:t>
            </a:r>
            <a:r>
              <a:rPr lang="ar-SA" altLang="fa-IR" sz="2400">
                <a:cs typeface="Lotus" pitchFamily="2" charset="0"/>
              </a:rPr>
              <a:t>٢</a:t>
            </a:r>
            <a:r>
              <a:rPr lang="fa-IR" altLang="fa-IR" sz="2400">
                <a:cs typeface="Lotus" pitchFamily="2" charset="0"/>
              </a:rPr>
              <a:t>-</a:t>
            </a:r>
            <a:r>
              <a:rPr lang="en-US" altLang="fa-IR" sz="2400">
                <a:cs typeface="Lotus" pitchFamily="2" charset="0"/>
              </a:rPr>
              <a:t> </a:t>
            </a:r>
            <a:r>
              <a:rPr lang="ar-SA" altLang="fa-IR" sz="2400">
                <a:cs typeface="Lotus" pitchFamily="2" charset="0"/>
              </a:rPr>
              <a:t>پرده هاي متحرك كايدون</a:t>
            </a:r>
          </a:p>
          <a:p>
            <a:pPr eaLnBrk="1" hangingPunct="1">
              <a:lnSpc>
                <a:spcPct val="130000"/>
              </a:lnSpc>
              <a:buFont typeface="Wingdings" panose="05000000000000000000" pitchFamily="2" charset="2"/>
              <a:buNone/>
            </a:pPr>
            <a:r>
              <a:rPr lang="en-US" altLang="fa-IR" sz="2400">
                <a:cs typeface="Lotus" pitchFamily="2" charset="0"/>
              </a:rPr>
              <a:t>   </a:t>
            </a:r>
            <a:r>
              <a:rPr lang="ar-SA" altLang="fa-IR" sz="2400">
                <a:cs typeface="Lotus" pitchFamily="2" charset="0"/>
              </a:rPr>
              <a:t>٣</a:t>
            </a:r>
            <a:r>
              <a:rPr lang="fa-IR" altLang="fa-IR" sz="2400">
                <a:cs typeface="Lotus" pitchFamily="2" charset="0"/>
              </a:rPr>
              <a:t>-</a:t>
            </a:r>
            <a:r>
              <a:rPr lang="en-US" altLang="fa-IR" sz="2400">
                <a:cs typeface="Lotus" pitchFamily="2" charset="0"/>
              </a:rPr>
              <a:t> </a:t>
            </a:r>
            <a:r>
              <a:rPr lang="ar-SA" altLang="fa-IR" sz="2400">
                <a:cs typeface="Lotus" pitchFamily="2" charset="0"/>
              </a:rPr>
              <a:t>موتور الكتريكي جهت تنظيم كايدون</a:t>
            </a:r>
            <a:r>
              <a:rPr lang="en-US" altLang="fa-IR" sz="2400">
                <a:cs typeface="Lotus" pitchFamily="2" charset="0"/>
              </a:rPr>
              <a:t> </a:t>
            </a: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615FFB4-0EFC-46E2-BD03-BD8B9924226A}"/>
              </a:ext>
            </a:extLst>
          </p:cNvPr>
          <p:cNvSpPr>
            <a:spLocks noGrp="1" noChangeArrowheads="1"/>
          </p:cNvSpPr>
          <p:nvPr>
            <p:ph type="title"/>
          </p:nvPr>
        </p:nvSpPr>
        <p:spPr/>
        <p:txBody>
          <a:bodyPr/>
          <a:lstStyle/>
          <a:p>
            <a:pPr eaLnBrk="1" hangingPunct="1"/>
            <a:r>
              <a:rPr lang="ar-SA" altLang="fa-IR">
                <a:cs typeface="Titr" pitchFamily="2" charset="0"/>
              </a:rPr>
              <a:t>كمپرسور</a:t>
            </a:r>
            <a:endParaRPr lang="en-US" altLang="fa-IR">
              <a:cs typeface="Titr" pitchFamily="2" charset="0"/>
            </a:endParaRPr>
          </a:p>
        </p:txBody>
      </p:sp>
      <p:pic>
        <p:nvPicPr>
          <p:cNvPr id="27651" name="Picture 4" descr="Picture 055">
            <a:extLst>
              <a:ext uri="{FF2B5EF4-FFF2-40B4-BE49-F238E27FC236}">
                <a16:creationId xmlns:a16="http://schemas.microsoft.com/office/drawing/2014/main" id="{73B9F950-26D2-477E-8CBA-2ACDB1C81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8486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2B93CD6-73D6-4CEB-BC5C-F831C8468D66}"/>
              </a:ext>
            </a:extLst>
          </p:cNvPr>
          <p:cNvSpPr>
            <a:spLocks noGrp="1" noChangeArrowheads="1"/>
          </p:cNvSpPr>
          <p:nvPr>
            <p:ph type="title"/>
          </p:nvPr>
        </p:nvSpPr>
        <p:spPr/>
        <p:txBody>
          <a:bodyPr/>
          <a:lstStyle/>
          <a:p>
            <a:pPr eaLnBrk="1" hangingPunct="1"/>
            <a:r>
              <a:rPr lang="ar-SA" altLang="fa-IR" sz="3800" b="1">
                <a:cs typeface="Titr" pitchFamily="2" charset="0"/>
              </a:rPr>
              <a:t>سي</a:t>
            </a:r>
            <a:r>
              <a:rPr lang="fa-IR" altLang="fa-IR" sz="3800" b="1">
                <a:cs typeface="Titr" pitchFamily="2" charset="0"/>
              </a:rPr>
              <a:t>س</a:t>
            </a:r>
            <a:r>
              <a:rPr lang="ar-SA" altLang="fa-IR" sz="3800" b="1">
                <a:cs typeface="Titr" pitchFamily="2" charset="0"/>
              </a:rPr>
              <a:t>تم كنترل سطح</a:t>
            </a:r>
            <a:r>
              <a:rPr lang="en-US" altLang="fa-IR" sz="3800" b="1"/>
              <a:t>Water balance (M.C)</a:t>
            </a:r>
            <a:r>
              <a:rPr lang="en-US" altLang="fa-IR" sz="3800"/>
              <a:t> </a:t>
            </a:r>
          </a:p>
        </p:txBody>
      </p:sp>
      <p:sp>
        <p:nvSpPr>
          <p:cNvPr id="92163" name="Rectangle 3">
            <a:extLst>
              <a:ext uri="{FF2B5EF4-FFF2-40B4-BE49-F238E27FC236}">
                <a16:creationId xmlns:a16="http://schemas.microsoft.com/office/drawing/2014/main" id="{F3601D81-D355-4241-ACD6-9B201B47477F}"/>
              </a:ext>
            </a:extLst>
          </p:cNvPr>
          <p:cNvSpPr>
            <a:spLocks noGrp="1" noChangeArrowheads="1"/>
          </p:cNvSpPr>
          <p:nvPr>
            <p:ph type="body" idx="1"/>
          </p:nvPr>
        </p:nvSpPr>
        <p:spPr/>
        <p:txBody>
          <a:bodyPr/>
          <a:lstStyle/>
          <a:p>
            <a:pPr eaLnBrk="1" hangingPunct="1">
              <a:lnSpc>
                <a:spcPct val="80000"/>
              </a:lnSpc>
            </a:pPr>
            <a:r>
              <a:rPr lang="ar-SA" altLang="fa-IR" sz="2400" b="1">
                <a:cs typeface="Lotus" pitchFamily="2" charset="0"/>
              </a:rPr>
              <a:t>هدف</a:t>
            </a:r>
            <a:endParaRPr lang="ar-SA" altLang="fa-IR" sz="2400">
              <a:cs typeface="Lotus" pitchFamily="2" charset="0"/>
            </a:endParaRPr>
          </a:p>
          <a:p>
            <a:pPr eaLnBrk="1" hangingPunct="1">
              <a:lnSpc>
                <a:spcPct val="80000"/>
              </a:lnSpc>
              <a:buFont typeface="Wingdings" panose="05000000000000000000" pitchFamily="2" charset="2"/>
              <a:buNone/>
            </a:pPr>
            <a:r>
              <a:rPr lang="ar-SA" altLang="fa-IR" sz="2400">
                <a:cs typeface="Lotus" pitchFamily="2" charset="0"/>
              </a:rPr>
              <a:t>١</a:t>
            </a:r>
            <a:r>
              <a:rPr lang="fa-IR" altLang="fa-IR" sz="2400">
                <a:cs typeface="Lotus" pitchFamily="2" charset="0"/>
              </a:rPr>
              <a:t>-</a:t>
            </a:r>
            <a:r>
              <a:rPr lang="en-US" altLang="fa-IR" sz="2400">
                <a:cs typeface="Lotus" pitchFamily="2" charset="0"/>
              </a:rPr>
              <a:t> </a:t>
            </a:r>
            <a:r>
              <a:rPr lang="ar-SA" altLang="fa-IR" sz="2400">
                <a:cs typeface="Lotus" pitchFamily="2" charset="0"/>
              </a:rPr>
              <a:t>كنترل سطح آب كندا</a:t>
            </a:r>
            <a:r>
              <a:rPr lang="fa-IR" altLang="fa-IR" sz="2400">
                <a:cs typeface="Lotus" pitchFamily="2" charset="0"/>
              </a:rPr>
              <a:t>نس</a:t>
            </a:r>
            <a:r>
              <a:rPr lang="ar-SA" altLang="fa-IR" sz="2400">
                <a:cs typeface="Lotus" pitchFamily="2" charset="0"/>
              </a:rPr>
              <a:t>ور كه در حالت نرمال </a:t>
            </a:r>
            <a:endParaRPr lang="fa-IR" altLang="fa-IR" sz="2400">
              <a:cs typeface="Lotus" pitchFamily="2" charset="0"/>
            </a:endParaRPr>
          </a:p>
          <a:p>
            <a:pPr eaLnBrk="1" hangingPunct="1">
              <a:lnSpc>
                <a:spcPct val="80000"/>
              </a:lnSpc>
              <a:buFont typeface="Wingdings" panose="05000000000000000000" pitchFamily="2" charset="2"/>
              <a:buNone/>
            </a:pPr>
            <a:r>
              <a:rPr lang="fa-IR" altLang="fa-IR" sz="2400">
                <a:cs typeface="Lotus" pitchFamily="2" charset="0"/>
              </a:rPr>
              <a:t>2- </a:t>
            </a:r>
            <a:r>
              <a:rPr lang="ar-SA" altLang="fa-IR" sz="2400">
                <a:cs typeface="Lotus" pitchFamily="2" charset="0"/>
              </a:rPr>
              <a:t>كنترل سطح آب</a:t>
            </a:r>
            <a:r>
              <a:rPr lang="fa-IR" altLang="fa-IR" sz="2400">
                <a:cs typeface="Lotus" pitchFamily="2" charset="0"/>
              </a:rPr>
              <a:t> </a:t>
            </a:r>
            <a:r>
              <a:rPr lang="en-US" altLang="fa-IR" sz="2400">
                <a:cs typeface="Lotus" pitchFamily="2" charset="0"/>
              </a:rPr>
              <a:t>storage tank</a:t>
            </a:r>
            <a:r>
              <a:rPr lang="fa-IR" altLang="fa-IR" sz="2400">
                <a:cs typeface="Lotus" pitchFamily="2" charset="0"/>
              </a:rPr>
              <a:t> </a:t>
            </a:r>
            <a:r>
              <a:rPr lang="ar-SA" altLang="fa-IR" sz="2400">
                <a:cs typeface="Lotus" pitchFamily="2" charset="0"/>
              </a:rPr>
              <a:t>داخل برج بر اساس تعداد سكتورها وپيك كولر در مدار</a:t>
            </a:r>
            <a:endParaRPr lang="en-US" altLang="fa-IR" sz="2400">
              <a:cs typeface="Lotus" pitchFamily="2" charset="0"/>
            </a:endParaRPr>
          </a:p>
          <a:p>
            <a:pPr eaLnBrk="1" hangingPunct="1">
              <a:lnSpc>
                <a:spcPct val="80000"/>
              </a:lnSpc>
            </a:pPr>
            <a:r>
              <a:rPr lang="ar-SA" altLang="fa-IR" sz="2400" b="1">
                <a:cs typeface="Lotus" pitchFamily="2" charset="0"/>
              </a:rPr>
              <a:t>اجزاء</a:t>
            </a:r>
            <a:r>
              <a:rPr lang="ar-SA" altLang="fa-IR" sz="2400">
                <a:cs typeface="Lotus" pitchFamily="2" charset="0"/>
              </a:rPr>
              <a:t> </a:t>
            </a:r>
            <a:endParaRPr lang="en-US" altLang="fa-IR" sz="2400">
              <a:cs typeface="Lotus" pitchFamily="2" charset="0"/>
            </a:endParaRPr>
          </a:p>
          <a:p>
            <a:pPr eaLnBrk="1" hangingPunct="1">
              <a:lnSpc>
                <a:spcPct val="80000"/>
              </a:lnSpc>
            </a:pPr>
            <a:r>
              <a:rPr lang="en-US" altLang="fa-IR" sz="2400">
                <a:cs typeface="Lotus" pitchFamily="2" charset="0"/>
              </a:rPr>
              <a:t>storage tank </a:t>
            </a:r>
            <a:r>
              <a:rPr lang="fa-IR" altLang="fa-IR" sz="2400">
                <a:cs typeface="Lotus" pitchFamily="2" charset="0"/>
              </a:rPr>
              <a:t> داخل برج و کنار کندانسور</a:t>
            </a:r>
          </a:p>
          <a:p>
            <a:pPr eaLnBrk="1" hangingPunct="1">
              <a:lnSpc>
                <a:spcPct val="80000"/>
              </a:lnSpc>
            </a:pPr>
            <a:r>
              <a:rPr lang="ar-SA" altLang="fa-IR" sz="2400">
                <a:cs typeface="Lotus" pitchFamily="2" charset="0"/>
              </a:rPr>
              <a:t>ترانسفر پمپ هاي داخل برج و كنار كندا</a:t>
            </a:r>
            <a:r>
              <a:rPr lang="fa-IR" altLang="fa-IR" sz="2400">
                <a:cs typeface="Lotus" pitchFamily="2" charset="0"/>
              </a:rPr>
              <a:t>نس</a:t>
            </a:r>
            <a:r>
              <a:rPr lang="ar-SA" altLang="fa-IR" sz="2400">
                <a:cs typeface="Lotus" pitchFamily="2" charset="0"/>
              </a:rPr>
              <a:t>ور</a:t>
            </a:r>
            <a:r>
              <a:rPr lang="en-US" altLang="fa-IR" sz="2400">
                <a:cs typeface="Lotus" pitchFamily="2" charset="0"/>
              </a:rPr>
              <a:t> </a:t>
            </a:r>
            <a:endParaRPr lang="fa-IR" altLang="fa-IR" sz="2400">
              <a:cs typeface="Lotus" pitchFamily="2" charset="0"/>
            </a:endParaRPr>
          </a:p>
          <a:p>
            <a:pPr eaLnBrk="1" hangingPunct="1">
              <a:lnSpc>
                <a:spcPct val="80000"/>
              </a:lnSpc>
            </a:pPr>
            <a:r>
              <a:rPr lang="ar-SA" altLang="fa-IR" sz="2400">
                <a:cs typeface="Lotus" pitchFamily="2" charset="0"/>
              </a:rPr>
              <a:t>والو موتوري</a:t>
            </a:r>
            <a:r>
              <a:rPr lang="en-US" altLang="fa-IR" sz="2400">
                <a:cs typeface="Lotus" pitchFamily="2" charset="0"/>
              </a:rPr>
              <a:t> </a:t>
            </a:r>
            <a:r>
              <a:rPr lang="fa-IR" altLang="fa-IR" sz="2400">
                <a:cs typeface="Lotus" pitchFamily="2" charset="0"/>
              </a:rPr>
              <a:t> </a:t>
            </a:r>
            <a:r>
              <a:rPr lang="en-US" altLang="fa-IR" sz="2400">
                <a:cs typeface="Lotus" pitchFamily="2" charset="0"/>
              </a:rPr>
              <a:t>Back fill </a:t>
            </a:r>
            <a:r>
              <a:rPr lang="fa-IR" altLang="fa-IR" sz="2400">
                <a:cs typeface="Lotus" pitchFamily="2" charset="0"/>
              </a:rPr>
              <a:t> ( برای افزايش سطح کندانسور )</a:t>
            </a:r>
          </a:p>
          <a:p>
            <a:pPr eaLnBrk="1" hangingPunct="1">
              <a:lnSpc>
                <a:spcPct val="80000"/>
              </a:lnSpc>
            </a:pPr>
            <a:r>
              <a:rPr lang="fa-IR" altLang="fa-IR" sz="2400">
                <a:cs typeface="Lotus" pitchFamily="2" charset="0"/>
              </a:rPr>
              <a:t>والو</a:t>
            </a:r>
            <a:r>
              <a:rPr lang="en-US" altLang="fa-IR" sz="2400">
                <a:cs typeface="Lotus" pitchFamily="2" charset="0"/>
              </a:rPr>
              <a:t>Excess </a:t>
            </a:r>
            <a:r>
              <a:rPr lang="fa-IR" altLang="fa-IR" sz="2400">
                <a:cs typeface="Lotus" pitchFamily="2" charset="0"/>
              </a:rPr>
              <a:t>( برای کاهش سطح کندانسور )</a:t>
            </a:r>
            <a:endParaRPr lang="en-US" altLang="fa-IR" sz="2400">
              <a:cs typeface="Lotus" pitchFamily="2" charset="0"/>
            </a:endParaRPr>
          </a:p>
          <a:p>
            <a:pPr eaLnBrk="1" hangingPunct="1">
              <a:lnSpc>
                <a:spcPct val="80000"/>
              </a:lnSpc>
            </a:pPr>
            <a:r>
              <a:rPr lang="ar-SA" altLang="fa-IR" sz="2400">
                <a:cs typeface="Lotus" pitchFamily="2" charset="0"/>
              </a:rPr>
              <a:t>والو موتوري </a:t>
            </a:r>
            <a:endParaRPr lang="en-US" altLang="fa-IR" sz="2400">
              <a:cs typeface="Lotus" pitchFamily="2" charset="0"/>
            </a:endParaRPr>
          </a:p>
          <a:p>
            <a:pPr eaLnBrk="1" hangingPunct="1">
              <a:lnSpc>
                <a:spcPct val="80000"/>
              </a:lnSpc>
            </a:pPr>
            <a:r>
              <a:rPr lang="ar-SA" altLang="fa-IR" sz="2400">
                <a:cs typeface="Lotus" pitchFamily="2" charset="0"/>
              </a:rPr>
              <a:t>والو شارژ به سمت كانال</a:t>
            </a:r>
            <a:endParaRPr lang="en-US" altLang="fa-IR" sz="2400">
              <a:cs typeface="Lotus" pitchFamily="2" charset="0"/>
            </a:endParaRPr>
          </a:p>
          <a:p>
            <a:pPr eaLnBrk="1" hangingPunct="1">
              <a:lnSpc>
                <a:spcPct val="80000"/>
              </a:lnSpc>
            </a:pPr>
            <a:r>
              <a:rPr lang="fa-IR" altLang="fa-IR" sz="2400">
                <a:cs typeface="Lotus" pitchFamily="2" charset="0"/>
              </a:rPr>
              <a:t> والو</a:t>
            </a:r>
            <a:r>
              <a:rPr lang="en-US" altLang="fa-IR" sz="2400">
                <a:cs typeface="Lotus" pitchFamily="2" charset="0"/>
              </a:rPr>
              <a:t>Make up </a:t>
            </a:r>
            <a:r>
              <a:rPr lang="fa-IR" altLang="fa-IR" sz="2400">
                <a:cs typeface="Lotus" pitchFamily="2" charset="0"/>
              </a:rPr>
              <a:t> </a:t>
            </a:r>
            <a:r>
              <a:rPr lang="ar-SA" altLang="fa-IR" sz="2400">
                <a:cs typeface="Lotus" pitchFamily="2" charset="0"/>
              </a:rPr>
              <a:t>تانك ذخيره برج </a:t>
            </a:r>
            <a:endParaRPr lang="en-US" altLang="fa-IR" sz="2400">
              <a:cs typeface="Lotus" pitchFamily="2" charset="0"/>
            </a:endParaRPr>
          </a:p>
        </p:txBody>
      </p:sp>
    </p:spTree>
  </p:cSld>
  <p:clrMapOvr>
    <a:masterClrMapping/>
  </p:clrMapOvr>
  <p:transition spd="med">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69AF62A-7EA8-4DFE-B133-637CF6C4E657}"/>
              </a:ext>
            </a:extLst>
          </p:cNvPr>
          <p:cNvSpPr>
            <a:spLocks noGrp="1" noChangeArrowheads="1"/>
          </p:cNvSpPr>
          <p:nvPr>
            <p:ph type="title"/>
          </p:nvPr>
        </p:nvSpPr>
        <p:spPr/>
        <p:txBody>
          <a:bodyPr/>
          <a:lstStyle/>
          <a:p>
            <a:pPr eaLnBrk="1" hangingPunct="1"/>
            <a:r>
              <a:rPr lang="fa-IR" altLang="fa-IR">
                <a:cs typeface="Titr" pitchFamily="2" charset="0"/>
              </a:rPr>
              <a:t>سيستم</a:t>
            </a:r>
            <a:r>
              <a:rPr lang="fa-IR" altLang="fa-IR"/>
              <a:t>   </a:t>
            </a:r>
            <a:r>
              <a:rPr lang="zu-ZA" altLang="fa-IR" b="1"/>
              <a:t>AUXILARY  COOLIMG</a:t>
            </a:r>
            <a:r>
              <a:rPr lang="fa-IR" altLang="fa-IR"/>
              <a:t> </a:t>
            </a:r>
            <a:endParaRPr lang="en-US" altLang="fa-IR"/>
          </a:p>
        </p:txBody>
      </p:sp>
      <p:sp>
        <p:nvSpPr>
          <p:cNvPr id="93187" name="Rectangle 3">
            <a:extLst>
              <a:ext uri="{FF2B5EF4-FFF2-40B4-BE49-F238E27FC236}">
                <a16:creationId xmlns:a16="http://schemas.microsoft.com/office/drawing/2014/main" id="{6DE2A007-53B1-4488-BDAE-B5779523DC00}"/>
              </a:ext>
            </a:extLst>
          </p:cNvPr>
          <p:cNvSpPr>
            <a:spLocks noGrp="1" noChangeArrowheads="1"/>
          </p:cNvSpPr>
          <p:nvPr>
            <p:ph type="body" idx="1"/>
          </p:nvPr>
        </p:nvSpPr>
        <p:spPr/>
        <p:txBody>
          <a:bodyPr/>
          <a:lstStyle/>
          <a:p>
            <a:pPr eaLnBrk="1" hangingPunct="1"/>
            <a:r>
              <a:rPr lang="fa-IR" altLang="fa-IR" b="1" u="sng">
                <a:cs typeface="Lotus" pitchFamily="2" charset="0"/>
              </a:rPr>
              <a:t>هدف</a:t>
            </a:r>
            <a:r>
              <a:rPr lang="fa-IR" altLang="fa-IR" b="1">
                <a:cs typeface="Lotus" pitchFamily="2" charset="0"/>
              </a:rPr>
              <a:t> : </a:t>
            </a:r>
          </a:p>
          <a:p>
            <a:pPr eaLnBrk="1" hangingPunct="1">
              <a:buFont typeface="Wingdings" panose="05000000000000000000" pitchFamily="2" charset="2"/>
              <a:buNone/>
            </a:pPr>
            <a:r>
              <a:rPr lang="fa-IR" altLang="fa-IR" b="1">
                <a:cs typeface="Lotus" pitchFamily="2" charset="0"/>
              </a:rPr>
              <a:t>       تأمين آب خنك كاري مورد نياز سيستم هاي زير</a:t>
            </a:r>
          </a:p>
          <a:p>
            <a:pPr eaLnBrk="1" hangingPunct="1">
              <a:buFont typeface="Wingdings" panose="05000000000000000000" pitchFamily="2" charset="2"/>
              <a:buNone/>
            </a:pPr>
            <a:r>
              <a:rPr lang="fa-IR" altLang="fa-IR" b="1">
                <a:cs typeface="Lotus" pitchFamily="2" charset="0"/>
              </a:rPr>
              <a:t>   </a:t>
            </a:r>
            <a:r>
              <a:rPr lang="fa-IR" altLang="fa-IR">
                <a:cs typeface="Lotus" pitchFamily="2" charset="0"/>
              </a:rPr>
              <a:t>1- خنك كاري هواي ژنراتور</a:t>
            </a:r>
          </a:p>
          <a:p>
            <a:pPr eaLnBrk="1" hangingPunct="1">
              <a:buFont typeface="Wingdings" panose="05000000000000000000" pitchFamily="2" charset="2"/>
              <a:buNone/>
            </a:pPr>
            <a:r>
              <a:rPr lang="fa-IR" altLang="fa-IR">
                <a:cs typeface="Lotus" pitchFamily="2" charset="0"/>
              </a:rPr>
              <a:t>   2- روغن روغنكاري</a:t>
            </a:r>
          </a:p>
          <a:p>
            <a:pPr eaLnBrk="1" hangingPunct="1">
              <a:buFont typeface="Wingdings" panose="05000000000000000000" pitchFamily="2" charset="2"/>
              <a:buNone/>
            </a:pPr>
            <a:r>
              <a:rPr lang="fa-IR" altLang="fa-IR">
                <a:cs typeface="Lotus" pitchFamily="2" charset="0"/>
              </a:rPr>
              <a:t>   3- فيد پمپها</a:t>
            </a:r>
          </a:p>
          <a:p>
            <a:pPr eaLnBrk="1" hangingPunct="1">
              <a:buFont typeface="Wingdings" panose="05000000000000000000" pitchFamily="2" charset="2"/>
              <a:buNone/>
            </a:pPr>
            <a:r>
              <a:rPr lang="fa-IR" altLang="fa-IR">
                <a:cs typeface="Lotus" pitchFamily="2" charset="0"/>
              </a:rPr>
              <a:t>   4- كمپرسورها</a:t>
            </a:r>
          </a:p>
        </p:txBody>
      </p:sp>
    </p:spTree>
  </p:cSld>
  <p:clrMapOvr>
    <a:masterClrMapping/>
  </p:clrMapOvr>
  <p:transition spd="med">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4D63397-F233-4300-8002-ABE0D20C66E4}"/>
              </a:ext>
            </a:extLst>
          </p:cNvPr>
          <p:cNvSpPr>
            <a:spLocks noGrp="1" noChangeArrowheads="1"/>
          </p:cNvSpPr>
          <p:nvPr>
            <p:ph type="title"/>
          </p:nvPr>
        </p:nvSpPr>
        <p:spPr/>
        <p:txBody>
          <a:bodyPr/>
          <a:lstStyle/>
          <a:p>
            <a:pPr eaLnBrk="1" hangingPunct="1"/>
            <a:r>
              <a:rPr lang="fa-IR" altLang="fa-IR">
                <a:cs typeface="Titr" pitchFamily="2" charset="0"/>
              </a:rPr>
              <a:t>سيستم</a:t>
            </a:r>
            <a:r>
              <a:rPr lang="fa-IR" altLang="fa-IR"/>
              <a:t>   </a:t>
            </a:r>
            <a:r>
              <a:rPr lang="zu-ZA" altLang="fa-IR" b="1"/>
              <a:t>AUXILARY  COOLIMG</a:t>
            </a:r>
          </a:p>
        </p:txBody>
      </p:sp>
      <p:sp>
        <p:nvSpPr>
          <p:cNvPr id="94211" name="Rectangle 3">
            <a:extLst>
              <a:ext uri="{FF2B5EF4-FFF2-40B4-BE49-F238E27FC236}">
                <a16:creationId xmlns:a16="http://schemas.microsoft.com/office/drawing/2014/main" id="{8023C063-E7DE-4B2B-86AD-A78A3C5BC515}"/>
              </a:ext>
            </a:extLst>
          </p:cNvPr>
          <p:cNvSpPr>
            <a:spLocks noGrp="1" noChangeArrowheads="1"/>
          </p:cNvSpPr>
          <p:nvPr>
            <p:ph type="body" idx="1"/>
          </p:nvPr>
        </p:nvSpPr>
        <p:spPr/>
        <p:txBody>
          <a:bodyPr/>
          <a:lstStyle/>
          <a:p>
            <a:pPr eaLnBrk="1" hangingPunct="1">
              <a:buFont typeface="Wingdings" panose="05000000000000000000" pitchFamily="2" charset="2"/>
              <a:buNone/>
            </a:pPr>
            <a:r>
              <a:rPr lang="fa-IR" altLang="fa-IR" sz="2800" b="1">
                <a:cs typeface="Lotus" pitchFamily="2" charset="0"/>
              </a:rPr>
              <a:t>   يا به عبارت ديگر</a:t>
            </a:r>
            <a:r>
              <a:rPr lang="fa-IR" altLang="fa-IR" sz="2800"/>
              <a:t> </a:t>
            </a:r>
            <a:r>
              <a:rPr lang="fa-IR" altLang="fa-IR" sz="2800" b="1">
                <a:cs typeface="Lotus" pitchFamily="2" charset="0"/>
              </a:rPr>
              <a:t>اين سيستم يك سيكل بسته بوده كه آب در گردش آن  خنك كاري سيستم هاي زير را بعهده دارد.</a:t>
            </a:r>
          </a:p>
          <a:p>
            <a:pPr eaLnBrk="1" hangingPunct="1"/>
            <a:r>
              <a:rPr lang="fa-IR" altLang="fa-IR" sz="2800" b="1">
                <a:cs typeface="Lotus" pitchFamily="2" charset="0"/>
              </a:rPr>
              <a:t> </a:t>
            </a:r>
            <a:r>
              <a:rPr lang="fa-IR" altLang="fa-IR" sz="2800">
                <a:cs typeface="Lotus" pitchFamily="2" charset="0"/>
              </a:rPr>
              <a:t>هواي خنك كاري داخل ژنراتور .</a:t>
            </a:r>
          </a:p>
          <a:p>
            <a:pPr eaLnBrk="1" hangingPunct="1"/>
            <a:r>
              <a:rPr lang="fa-IR" altLang="fa-IR" sz="2800">
                <a:cs typeface="Lotus" pitchFamily="2" charset="0"/>
              </a:rPr>
              <a:t> روغن روغنكاري ياتاقانهاي توربين و ژنراتور(سيستم </a:t>
            </a:r>
            <a:r>
              <a:rPr lang="zu-ZA" altLang="fa-IR" sz="2800">
                <a:cs typeface="Lotus" pitchFamily="2" charset="0"/>
              </a:rPr>
              <a:t>MAV</a:t>
            </a:r>
            <a:r>
              <a:rPr lang="fa-IR" altLang="fa-IR" sz="2800">
                <a:cs typeface="Lotus" pitchFamily="2" charset="0"/>
              </a:rPr>
              <a:t>) .</a:t>
            </a:r>
          </a:p>
          <a:p>
            <a:pPr eaLnBrk="1" hangingPunct="1"/>
            <a:r>
              <a:rPr lang="fa-IR" altLang="fa-IR" sz="2800">
                <a:cs typeface="Lotus" pitchFamily="2" charset="0"/>
              </a:rPr>
              <a:t> روغن روغنكاري و آب خنك كاري  مكانيكال سيل فيدپمپ ها .</a:t>
            </a:r>
          </a:p>
          <a:p>
            <a:pPr eaLnBrk="1" hangingPunct="1"/>
            <a:r>
              <a:rPr lang="fa-IR" altLang="fa-IR" sz="2800">
                <a:cs typeface="Lotus" pitchFamily="2" charset="0"/>
              </a:rPr>
              <a:t> كولر </a:t>
            </a:r>
            <a:r>
              <a:rPr lang="zu-ZA" altLang="fa-IR" sz="2800">
                <a:cs typeface="Lotus" pitchFamily="2" charset="0"/>
              </a:rPr>
              <a:t>Sampling </a:t>
            </a:r>
            <a:r>
              <a:rPr lang="fa-IR" altLang="fa-IR" sz="2800">
                <a:cs typeface="Lotus" pitchFamily="2" charset="0"/>
              </a:rPr>
              <a:t> بخار بويلرها .</a:t>
            </a:r>
          </a:p>
          <a:p>
            <a:pPr eaLnBrk="1" hangingPunct="1"/>
            <a:r>
              <a:rPr lang="fa-IR" altLang="fa-IR" sz="2800">
                <a:cs typeface="Lotus" pitchFamily="2" charset="0"/>
              </a:rPr>
              <a:t>كمپرسورهاي تأمين كننده هواي اينسترومنت  واحد بخار.</a:t>
            </a:r>
            <a:endParaRPr lang="en-US" altLang="fa-IR" sz="2800">
              <a:cs typeface="Lotus" pitchFamily="2" charset="0"/>
            </a:endParaRPr>
          </a:p>
        </p:txBody>
      </p:sp>
    </p:spTree>
  </p:cSld>
  <p:clrMapOvr>
    <a:masterClrMapping/>
  </p:clrMapOvr>
  <p:transition spd="med">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CBF781A-C80A-4543-AF7C-2019FC34717E}"/>
              </a:ext>
            </a:extLst>
          </p:cNvPr>
          <p:cNvSpPr>
            <a:spLocks noGrp="1" noChangeArrowheads="1"/>
          </p:cNvSpPr>
          <p:nvPr>
            <p:ph type="title"/>
          </p:nvPr>
        </p:nvSpPr>
        <p:spPr/>
        <p:txBody>
          <a:bodyPr/>
          <a:lstStyle/>
          <a:p>
            <a:pPr eaLnBrk="1" hangingPunct="1"/>
            <a:r>
              <a:rPr lang="fa-IR" altLang="fa-IR" sz="3800">
                <a:cs typeface="Titr" pitchFamily="2" charset="0"/>
              </a:rPr>
              <a:t>اجزاء سيستم</a:t>
            </a:r>
            <a:r>
              <a:rPr lang="fa-IR" altLang="fa-IR" sz="3800"/>
              <a:t>  </a:t>
            </a:r>
            <a:r>
              <a:rPr lang="zu-ZA" altLang="fa-IR" sz="3800" b="1"/>
              <a:t>AUXILARY  COOLIMG</a:t>
            </a:r>
          </a:p>
        </p:txBody>
      </p:sp>
      <p:sp>
        <p:nvSpPr>
          <p:cNvPr id="95235" name="Rectangle 3">
            <a:extLst>
              <a:ext uri="{FF2B5EF4-FFF2-40B4-BE49-F238E27FC236}">
                <a16:creationId xmlns:a16="http://schemas.microsoft.com/office/drawing/2014/main" id="{58E25A37-F0BC-4521-9D81-05F4995E507E}"/>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fa-IR" altLang="fa-IR" sz="1800" b="1">
                <a:cs typeface="Lotus" pitchFamily="2" charset="0"/>
              </a:rPr>
              <a:t>1</a:t>
            </a:r>
            <a:r>
              <a:rPr lang="fa-IR" altLang="fa-IR" sz="1800" b="1"/>
              <a:t> </a:t>
            </a:r>
            <a:r>
              <a:rPr lang="fa-IR" altLang="fa-IR" sz="1800" b="1">
                <a:cs typeface="Lotus" pitchFamily="2" charset="0"/>
              </a:rPr>
              <a:t>) والو موتوري </a:t>
            </a:r>
            <a:r>
              <a:rPr lang="zu-ZA" altLang="fa-IR" sz="1800" b="1">
                <a:cs typeface="Lotus" pitchFamily="2" charset="0"/>
              </a:rPr>
              <a:t>MAKE UP</a:t>
            </a:r>
            <a:endParaRPr lang="fa-IR" altLang="fa-IR" sz="1800" b="1">
              <a:cs typeface="Lotus" pitchFamily="2" charset="0"/>
            </a:endParaRPr>
          </a:p>
          <a:p>
            <a:pPr eaLnBrk="1" hangingPunct="1">
              <a:lnSpc>
                <a:spcPct val="80000"/>
              </a:lnSpc>
              <a:buFont typeface="Wingdings" panose="05000000000000000000" pitchFamily="2" charset="2"/>
              <a:buNone/>
            </a:pPr>
            <a:r>
              <a:rPr lang="fa-IR" altLang="fa-IR" sz="1800" b="1">
                <a:cs typeface="Lotus" pitchFamily="2" charset="0"/>
              </a:rPr>
              <a:t>2 ) </a:t>
            </a:r>
            <a:r>
              <a:rPr lang="zu-ZA" altLang="fa-IR" sz="1800" b="1">
                <a:cs typeface="Lotus" pitchFamily="2" charset="0"/>
              </a:rPr>
              <a:t>FILING TANK</a:t>
            </a:r>
            <a:r>
              <a:rPr lang="fa-IR" altLang="fa-IR" sz="1800" b="1">
                <a:cs typeface="Lotus" pitchFamily="2" charset="0"/>
              </a:rPr>
              <a:t> </a:t>
            </a:r>
          </a:p>
          <a:p>
            <a:pPr eaLnBrk="1" hangingPunct="1">
              <a:lnSpc>
                <a:spcPct val="80000"/>
              </a:lnSpc>
              <a:buFont typeface="Wingdings" panose="05000000000000000000" pitchFamily="2" charset="2"/>
              <a:buNone/>
            </a:pPr>
            <a:r>
              <a:rPr lang="fa-IR" altLang="fa-IR" sz="1800" b="1">
                <a:cs typeface="Lotus" pitchFamily="2" charset="0"/>
              </a:rPr>
              <a:t>3 )</a:t>
            </a:r>
            <a:r>
              <a:rPr lang="zu-ZA" altLang="fa-IR" sz="1800" b="1">
                <a:cs typeface="Lotus" pitchFamily="2" charset="0"/>
              </a:rPr>
              <a:t>  CWP </a:t>
            </a:r>
            <a:r>
              <a:rPr lang="fa-IR" altLang="fa-IR" sz="1800" b="1">
                <a:cs typeface="Lotus" pitchFamily="2" charset="0"/>
              </a:rPr>
              <a:t>(</a:t>
            </a:r>
            <a:r>
              <a:rPr lang="zu-ZA" altLang="fa-IR" sz="1800" b="1">
                <a:cs typeface="Lotus" pitchFamily="2" charset="0"/>
              </a:rPr>
              <a:t>Cooling  water  Pump</a:t>
            </a:r>
            <a:r>
              <a:rPr lang="fa-IR" altLang="fa-IR" sz="1800" b="1">
                <a:cs typeface="Lotus" pitchFamily="2" charset="0"/>
              </a:rPr>
              <a:t>) </a:t>
            </a:r>
          </a:p>
          <a:p>
            <a:pPr eaLnBrk="1" hangingPunct="1">
              <a:lnSpc>
                <a:spcPct val="80000"/>
              </a:lnSpc>
              <a:buFont typeface="Wingdings" panose="05000000000000000000" pitchFamily="2" charset="2"/>
              <a:buNone/>
            </a:pPr>
            <a:r>
              <a:rPr lang="fa-IR" altLang="fa-IR" sz="1800" b="1">
                <a:cs typeface="Lotus" pitchFamily="2" charset="0"/>
              </a:rPr>
              <a:t>4 )  والو موتوري خروجي پمپها</a:t>
            </a:r>
          </a:p>
          <a:p>
            <a:pPr eaLnBrk="1" hangingPunct="1">
              <a:lnSpc>
                <a:spcPct val="80000"/>
              </a:lnSpc>
              <a:buFont typeface="Wingdings" panose="05000000000000000000" pitchFamily="2" charset="2"/>
              <a:buNone/>
            </a:pPr>
            <a:r>
              <a:rPr lang="fa-IR" altLang="fa-IR" sz="1800" b="1">
                <a:cs typeface="Lotus" pitchFamily="2" charset="0"/>
              </a:rPr>
              <a:t>5 )  باي پس والو</a:t>
            </a:r>
          </a:p>
          <a:p>
            <a:pPr eaLnBrk="1" hangingPunct="1">
              <a:lnSpc>
                <a:spcPct val="80000"/>
              </a:lnSpc>
              <a:buFont typeface="Wingdings" panose="05000000000000000000" pitchFamily="2" charset="2"/>
              <a:buNone/>
            </a:pPr>
            <a:r>
              <a:rPr lang="fa-IR" altLang="fa-IR" sz="1800" b="1">
                <a:cs typeface="Lotus" pitchFamily="2" charset="0"/>
              </a:rPr>
              <a:t>6 )  والو موتوري مسير رفت وبرگشت سل ها</a:t>
            </a:r>
          </a:p>
          <a:p>
            <a:pPr eaLnBrk="1" hangingPunct="1">
              <a:lnSpc>
                <a:spcPct val="80000"/>
              </a:lnSpc>
              <a:buFont typeface="Wingdings" panose="05000000000000000000" pitchFamily="2" charset="2"/>
              <a:buNone/>
            </a:pPr>
            <a:r>
              <a:rPr lang="fa-IR" altLang="fa-IR" sz="1800" b="1">
                <a:cs typeface="Lotus" pitchFamily="2" charset="0"/>
              </a:rPr>
              <a:t>7 )  والو موتوري درين</a:t>
            </a:r>
          </a:p>
          <a:p>
            <a:pPr eaLnBrk="1" hangingPunct="1">
              <a:lnSpc>
                <a:spcPct val="80000"/>
              </a:lnSpc>
              <a:buFont typeface="Wingdings" panose="05000000000000000000" pitchFamily="2" charset="2"/>
              <a:buNone/>
            </a:pPr>
            <a:r>
              <a:rPr lang="fa-IR" altLang="fa-IR" sz="1800" b="1">
                <a:cs typeface="Lotus" pitchFamily="2" charset="0"/>
              </a:rPr>
              <a:t>8 )  </a:t>
            </a:r>
            <a:r>
              <a:rPr lang="en-US" altLang="fa-IR" sz="1800" b="1">
                <a:cs typeface="Lotus" pitchFamily="2" charset="0"/>
              </a:rPr>
              <a:t>storage tank</a:t>
            </a:r>
            <a:r>
              <a:rPr lang="fa-IR" altLang="fa-IR" sz="1800" b="1">
                <a:cs typeface="Lotus" pitchFamily="2" charset="0"/>
              </a:rPr>
              <a:t>  و ترانسفر پمپ هاي مربوطه</a:t>
            </a:r>
          </a:p>
          <a:p>
            <a:pPr eaLnBrk="1" hangingPunct="1">
              <a:lnSpc>
                <a:spcPct val="80000"/>
              </a:lnSpc>
              <a:buFont typeface="Wingdings" panose="05000000000000000000" pitchFamily="2" charset="2"/>
              <a:buNone/>
            </a:pPr>
            <a:r>
              <a:rPr lang="fa-IR" altLang="fa-IR" sz="1800" b="1">
                <a:cs typeface="Lotus" pitchFamily="2" charset="0"/>
              </a:rPr>
              <a:t>9 )  والو موتوري تخليه </a:t>
            </a:r>
            <a:r>
              <a:rPr lang="en-US" altLang="fa-IR" sz="1800" b="1">
                <a:cs typeface="Lotus" pitchFamily="2" charset="0"/>
              </a:rPr>
              <a:t>storage tank</a:t>
            </a:r>
            <a:endParaRPr lang="fa-IR" altLang="fa-IR" sz="1800" b="1">
              <a:cs typeface="Lotus" pitchFamily="2" charset="0"/>
            </a:endParaRPr>
          </a:p>
          <a:p>
            <a:pPr eaLnBrk="1" hangingPunct="1">
              <a:lnSpc>
                <a:spcPct val="80000"/>
              </a:lnSpc>
              <a:buFont typeface="Wingdings" panose="05000000000000000000" pitchFamily="2" charset="2"/>
              <a:buNone/>
            </a:pPr>
            <a:r>
              <a:rPr lang="fa-IR" altLang="fa-IR" sz="1800" b="1">
                <a:cs typeface="Lotus" pitchFamily="2" charset="0"/>
              </a:rPr>
              <a:t>10)  والو موتوري   </a:t>
            </a:r>
            <a:r>
              <a:rPr lang="en-US" altLang="fa-IR" sz="1800" b="1">
                <a:cs typeface="Lotus" pitchFamily="2" charset="0"/>
              </a:rPr>
              <a:t>back fill</a:t>
            </a:r>
            <a:r>
              <a:rPr lang="zu-ZA" altLang="fa-IR" sz="1800" b="1">
                <a:cs typeface="Lotus" pitchFamily="2" charset="0"/>
              </a:rPr>
              <a:t> </a:t>
            </a:r>
            <a:r>
              <a:rPr lang="en-US" altLang="fa-IR" sz="1800" b="1">
                <a:cs typeface="Lotus" pitchFamily="2" charset="0"/>
              </a:rPr>
              <a:t>storage tank</a:t>
            </a:r>
            <a:r>
              <a:rPr lang="fa-IR" altLang="fa-IR" sz="1800" b="1">
                <a:cs typeface="Lotus" pitchFamily="2" charset="0"/>
              </a:rPr>
              <a:t> </a:t>
            </a:r>
          </a:p>
          <a:p>
            <a:pPr eaLnBrk="1" hangingPunct="1">
              <a:lnSpc>
                <a:spcPct val="80000"/>
              </a:lnSpc>
              <a:buFont typeface="Wingdings" panose="05000000000000000000" pitchFamily="2" charset="2"/>
              <a:buNone/>
            </a:pPr>
            <a:r>
              <a:rPr lang="fa-IR" altLang="fa-IR" sz="1800" b="1">
                <a:cs typeface="Lotus" pitchFamily="2" charset="0"/>
              </a:rPr>
              <a:t>11) </a:t>
            </a:r>
            <a:r>
              <a:rPr lang="zu-ZA" altLang="fa-IR" sz="1800" b="1">
                <a:cs typeface="Lotus" pitchFamily="2" charset="0"/>
              </a:rPr>
              <a:t>Deloging tank </a:t>
            </a:r>
            <a:r>
              <a:rPr lang="fa-IR" altLang="fa-IR" sz="1800" b="1">
                <a:cs typeface="Lotus" pitchFamily="2" charset="0"/>
              </a:rPr>
              <a:t>   و ترانسفر پمپ هاي مربوطه</a:t>
            </a:r>
          </a:p>
          <a:p>
            <a:pPr eaLnBrk="1" hangingPunct="1">
              <a:lnSpc>
                <a:spcPct val="80000"/>
              </a:lnSpc>
              <a:buFont typeface="Wingdings" panose="05000000000000000000" pitchFamily="2" charset="2"/>
              <a:buNone/>
            </a:pPr>
            <a:r>
              <a:rPr lang="fa-IR" altLang="fa-IR" sz="1800" b="1">
                <a:cs typeface="Lotus" pitchFamily="2" charset="0"/>
              </a:rPr>
              <a:t>12)   والو موتوري  </a:t>
            </a:r>
            <a:r>
              <a:rPr lang="zu-ZA" altLang="fa-IR" sz="1800" b="1">
                <a:cs typeface="Lotus" pitchFamily="2" charset="0"/>
              </a:rPr>
              <a:t>Make up </a:t>
            </a:r>
            <a:r>
              <a:rPr lang="fa-IR" altLang="fa-IR" sz="1800" b="1">
                <a:cs typeface="Lotus" pitchFamily="2" charset="0"/>
              </a:rPr>
              <a:t>   ديلوج تانك  </a:t>
            </a:r>
          </a:p>
          <a:p>
            <a:pPr eaLnBrk="1" hangingPunct="1">
              <a:lnSpc>
                <a:spcPct val="80000"/>
              </a:lnSpc>
              <a:buFont typeface="Wingdings" panose="05000000000000000000" pitchFamily="2" charset="2"/>
              <a:buNone/>
            </a:pPr>
            <a:r>
              <a:rPr lang="fa-IR" altLang="fa-IR" sz="1800" b="1">
                <a:cs typeface="Lotus" pitchFamily="2" charset="0"/>
              </a:rPr>
              <a:t>13)  والو موتوري  ديلوج تانك</a:t>
            </a:r>
          </a:p>
          <a:p>
            <a:pPr eaLnBrk="1" hangingPunct="1">
              <a:lnSpc>
                <a:spcPct val="80000"/>
              </a:lnSpc>
              <a:buFont typeface="Wingdings" panose="05000000000000000000" pitchFamily="2" charset="2"/>
              <a:buNone/>
            </a:pPr>
            <a:r>
              <a:rPr lang="fa-IR" altLang="fa-IR" sz="1800" b="1">
                <a:cs typeface="Lotus" pitchFamily="2" charset="0"/>
              </a:rPr>
              <a:t>14)  سل ها</a:t>
            </a:r>
          </a:p>
          <a:p>
            <a:pPr eaLnBrk="1" hangingPunct="1">
              <a:lnSpc>
                <a:spcPct val="80000"/>
              </a:lnSpc>
              <a:buFont typeface="Wingdings" panose="05000000000000000000" pitchFamily="2" charset="2"/>
              <a:buNone/>
            </a:pPr>
            <a:r>
              <a:rPr lang="fa-IR" altLang="fa-IR" sz="1800" b="1">
                <a:cs typeface="Lotus" pitchFamily="2" charset="0"/>
              </a:rPr>
              <a:t>15) فن هاي سل ها</a:t>
            </a:r>
            <a:endParaRPr lang="en-US" altLang="fa-IR" sz="1800" b="1">
              <a:cs typeface="Lotus" pitchFamily="2" charset="0"/>
            </a:endParaRPr>
          </a:p>
        </p:txBody>
      </p:sp>
    </p:spTree>
  </p:cSld>
  <p:clrMapOvr>
    <a:masterClrMapping/>
  </p:clrMapOvr>
  <p:transition spd="med">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63759E8-30C3-45C7-8C14-CEEAFEFF5169}"/>
              </a:ext>
            </a:extLst>
          </p:cNvPr>
          <p:cNvSpPr>
            <a:spLocks noGrp="1" noChangeArrowheads="1"/>
          </p:cNvSpPr>
          <p:nvPr>
            <p:ph type="title"/>
          </p:nvPr>
        </p:nvSpPr>
        <p:spPr/>
        <p:txBody>
          <a:bodyPr/>
          <a:lstStyle/>
          <a:p>
            <a:pPr eaLnBrk="1" hangingPunct="1"/>
            <a:r>
              <a:rPr lang="zu-ZA" altLang="fa-IR" b="1"/>
              <a:t>AUXILARY  COOLIMG</a:t>
            </a:r>
            <a:endParaRPr lang="en-US" altLang="fa-IR" b="1"/>
          </a:p>
        </p:txBody>
      </p:sp>
      <p:pic>
        <p:nvPicPr>
          <p:cNvPr id="96259" name="Picture 4" descr="Aux cooling">
            <a:extLst>
              <a:ext uri="{FF2B5EF4-FFF2-40B4-BE49-F238E27FC236}">
                <a16:creationId xmlns:a16="http://schemas.microsoft.com/office/drawing/2014/main" id="{1553DE32-BBF3-4C6E-AD6A-F75608EE3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79216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E10CF28-80FA-4D11-9384-CCDBB28F1CB2}"/>
              </a:ext>
            </a:extLst>
          </p:cNvPr>
          <p:cNvSpPr>
            <a:spLocks noGrp="1" noChangeArrowheads="1"/>
          </p:cNvSpPr>
          <p:nvPr>
            <p:ph type="title"/>
          </p:nvPr>
        </p:nvSpPr>
        <p:spPr/>
        <p:txBody>
          <a:bodyPr/>
          <a:lstStyle/>
          <a:p>
            <a:pPr eaLnBrk="1" hangingPunct="1"/>
            <a:r>
              <a:rPr lang="fa-IR" altLang="fa-IR">
                <a:cs typeface="Titr" pitchFamily="2" charset="0"/>
              </a:rPr>
              <a:t>پايان</a:t>
            </a:r>
            <a:endParaRPr lang="en-US" altLang="fa-IR">
              <a:cs typeface="Titr" pitchFamily="2" charset="0"/>
            </a:endParaRPr>
          </a:p>
        </p:txBody>
      </p:sp>
      <p:sp>
        <p:nvSpPr>
          <p:cNvPr id="97283" name="WordArt 4">
            <a:extLst>
              <a:ext uri="{FF2B5EF4-FFF2-40B4-BE49-F238E27FC236}">
                <a16:creationId xmlns:a16="http://schemas.microsoft.com/office/drawing/2014/main" id="{6818C9DF-9DFE-41F6-AD9F-E016CFFB1687}"/>
              </a:ext>
            </a:extLst>
          </p:cNvPr>
          <p:cNvSpPr>
            <a:spLocks noChangeArrowheads="1" noChangeShapeType="1" noTextEdit="1"/>
          </p:cNvSpPr>
          <p:nvPr/>
        </p:nvSpPr>
        <p:spPr bwMode="auto">
          <a:xfrm>
            <a:off x="1476375" y="2492375"/>
            <a:ext cx="5834063" cy="2376488"/>
          </a:xfrm>
          <a:prstGeom prst="rect">
            <a:avLst/>
          </a:prstGeom>
        </p:spPr>
        <p:txBody>
          <a:bodyPr wrap="none" fromWordArt="1">
            <a:prstTxWarp prst="textFadeUp">
              <a:avLst>
                <a:gd name="adj" fmla="val 9991"/>
              </a:avLst>
            </a:prstTxWarp>
          </a:bodyPr>
          <a:lstStyle/>
          <a:p>
            <a:pPr algn="ctr" rtl="1"/>
            <a:r>
              <a:rPr lang="ar-AE"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Zar"/>
              </a:rPr>
              <a:t>موفق و پيروز باشيد</a:t>
            </a:r>
            <a:endPar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Zar"/>
            </a:endParaRPr>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AED4AA-7B7F-4DB8-BE0D-14242F52B8B0}"/>
              </a:ext>
            </a:extLst>
          </p:cNvPr>
          <p:cNvSpPr>
            <a:spLocks noGrp="1" noChangeArrowheads="1"/>
          </p:cNvSpPr>
          <p:nvPr>
            <p:ph type="title"/>
          </p:nvPr>
        </p:nvSpPr>
        <p:spPr/>
        <p:txBody>
          <a:bodyPr/>
          <a:lstStyle/>
          <a:p>
            <a:pPr eaLnBrk="1" hangingPunct="1"/>
            <a:r>
              <a:rPr lang="ar-SA" altLang="fa-IR">
                <a:cs typeface="Titr" pitchFamily="2" charset="0"/>
              </a:rPr>
              <a:t>محفظه احتراق</a:t>
            </a:r>
            <a:r>
              <a:rPr lang="ar-SA" altLang="fa-IR"/>
              <a:t> </a:t>
            </a:r>
            <a:endParaRPr lang="en-US" altLang="fa-IR"/>
          </a:p>
        </p:txBody>
      </p:sp>
      <p:sp>
        <p:nvSpPr>
          <p:cNvPr id="28675" name="Rectangle 3">
            <a:extLst>
              <a:ext uri="{FF2B5EF4-FFF2-40B4-BE49-F238E27FC236}">
                <a16:creationId xmlns:a16="http://schemas.microsoft.com/office/drawing/2014/main" id="{FC5180C5-9269-4022-B915-2DF02120EC34}"/>
              </a:ext>
            </a:extLst>
          </p:cNvPr>
          <p:cNvSpPr>
            <a:spLocks noGrp="1" noChangeArrowheads="1"/>
          </p:cNvSpPr>
          <p:nvPr>
            <p:ph type="body" idx="1"/>
          </p:nvPr>
        </p:nvSpPr>
        <p:spPr>
          <a:xfrm>
            <a:off x="611188" y="1412875"/>
            <a:ext cx="7924800" cy="4419600"/>
          </a:xfrm>
        </p:spPr>
        <p:txBody>
          <a:bodyPr/>
          <a:lstStyle/>
          <a:p>
            <a:pPr eaLnBrk="1" hangingPunct="1">
              <a:lnSpc>
                <a:spcPct val="90000"/>
              </a:lnSpc>
            </a:pPr>
            <a:r>
              <a:rPr lang="ar-SA" altLang="fa-IR" sz="1900">
                <a:cs typeface="Lotus" pitchFamily="2" charset="0"/>
              </a:rPr>
              <a:t>محفظه احتراق شامل </a:t>
            </a:r>
            <a:r>
              <a:rPr lang="fa-IR" altLang="fa-IR" sz="1900">
                <a:cs typeface="Lotus" pitchFamily="2" charset="0"/>
              </a:rPr>
              <a:t>چند</a:t>
            </a:r>
            <a:r>
              <a:rPr lang="ar-SA" altLang="fa-IR" sz="1900">
                <a:cs typeface="Lotus" pitchFamily="2" charset="0"/>
              </a:rPr>
              <a:t> اتاقك احتراق مي باشد. هواي فشرده شده پس از خروج از كمپرسور وارد اين اتاقك</a:t>
            </a:r>
            <a:r>
              <a:rPr lang="fa-IR" altLang="fa-IR" sz="1900">
                <a:cs typeface="Lotus" pitchFamily="2" charset="0"/>
              </a:rPr>
              <a:t>های</a:t>
            </a:r>
            <a:r>
              <a:rPr lang="ar-SA" altLang="fa-IR" sz="1900">
                <a:cs typeface="Lotus" pitchFamily="2" charset="0"/>
              </a:rPr>
              <a:t> احتراق</a:t>
            </a:r>
            <a:r>
              <a:rPr lang="fa-IR" altLang="fa-IR" sz="1900">
                <a:cs typeface="Lotus" pitchFamily="2" charset="0"/>
              </a:rPr>
              <a:t> می</a:t>
            </a:r>
            <a:r>
              <a:rPr lang="ar-SA" altLang="fa-IR" sz="1900">
                <a:cs typeface="Lotus" pitchFamily="2" charset="0"/>
              </a:rPr>
              <a:t> ش</a:t>
            </a:r>
            <a:r>
              <a:rPr lang="fa-IR" altLang="fa-IR" sz="1900">
                <a:cs typeface="Lotus" pitchFamily="2" charset="0"/>
              </a:rPr>
              <a:t>ود </a:t>
            </a:r>
            <a:r>
              <a:rPr lang="ar-SA" altLang="fa-IR" sz="1900">
                <a:cs typeface="Lotus" pitchFamily="2" charset="0"/>
              </a:rPr>
              <a:t>.</a:t>
            </a:r>
          </a:p>
          <a:p>
            <a:pPr eaLnBrk="1" hangingPunct="1">
              <a:lnSpc>
                <a:spcPct val="90000"/>
              </a:lnSpc>
            </a:pPr>
            <a:r>
              <a:rPr lang="ar-SA" altLang="fa-IR" sz="1900">
                <a:cs typeface="Lotus" pitchFamily="2" charset="0"/>
              </a:rPr>
              <a:t>دراين مجموعه از </a:t>
            </a:r>
            <a:r>
              <a:rPr lang="fa-IR" altLang="fa-IR" sz="1900">
                <a:cs typeface="Lotus" pitchFamily="2" charset="0"/>
              </a:rPr>
              <a:t>اتاقکها , از چند ع</a:t>
            </a:r>
            <a:r>
              <a:rPr lang="ar-SA" altLang="fa-IR" sz="1900">
                <a:cs typeface="Lotus" pitchFamily="2" charset="0"/>
              </a:rPr>
              <a:t>دد</a:t>
            </a:r>
            <a:r>
              <a:rPr lang="fa-IR" altLang="fa-IR" sz="1900">
                <a:cs typeface="Lotus" pitchFamily="2" charset="0"/>
              </a:rPr>
              <a:t> (حداقل چهار عدد)</a:t>
            </a:r>
            <a:r>
              <a:rPr lang="ar-SA" altLang="fa-IR" sz="1900">
                <a:cs typeface="Lotus" pitchFamily="2" charset="0"/>
              </a:rPr>
              <a:t> شعله بين </a:t>
            </a:r>
            <a:r>
              <a:rPr lang="en-US" altLang="fa-IR" sz="1900">
                <a:cs typeface="Lotus" pitchFamily="2" charset="0"/>
              </a:rPr>
              <a:t>(flame  detector)</a:t>
            </a:r>
            <a:r>
              <a:rPr lang="ar-SA" altLang="fa-IR" sz="1900">
                <a:cs typeface="Lotus" pitchFamily="2" charset="0"/>
              </a:rPr>
              <a:t> براي تشخيص وجود شعله استفاده </a:t>
            </a:r>
            <a:r>
              <a:rPr lang="fa-IR" altLang="fa-IR" sz="1900">
                <a:cs typeface="Lotus" pitchFamily="2" charset="0"/>
              </a:rPr>
              <a:t>می شود</a:t>
            </a:r>
            <a:r>
              <a:rPr lang="ar-SA" altLang="fa-IR" sz="1900">
                <a:cs typeface="Lotus" pitchFamily="2" charset="0"/>
              </a:rPr>
              <a:t>.</a:t>
            </a:r>
          </a:p>
          <a:p>
            <a:pPr eaLnBrk="1" hangingPunct="1">
              <a:lnSpc>
                <a:spcPct val="90000"/>
              </a:lnSpc>
            </a:pPr>
            <a:r>
              <a:rPr lang="ar-SA" altLang="fa-IR" sz="1900">
                <a:cs typeface="Lotus" pitchFamily="2" charset="0"/>
              </a:rPr>
              <a:t>در اين مجموعه فقط </a:t>
            </a:r>
            <a:r>
              <a:rPr lang="fa-IR" altLang="fa-IR" sz="1900">
                <a:cs typeface="Lotus" pitchFamily="2" charset="0"/>
              </a:rPr>
              <a:t>در دو ا</a:t>
            </a:r>
            <a:r>
              <a:rPr lang="ar-SA" altLang="fa-IR" sz="1900">
                <a:cs typeface="Lotus" pitchFamily="2" charset="0"/>
              </a:rPr>
              <a:t>تاقك داراي دستگاه جرقه زن </a:t>
            </a:r>
            <a:r>
              <a:rPr lang="fa-IR" altLang="fa-IR" sz="1900">
                <a:cs typeface="Lotus" pitchFamily="2" charset="0"/>
              </a:rPr>
              <a:t>می باشد </a:t>
            </a:r>
            <a:r>
              <a:rPr lang="ar-SA" altLang="fa-IR" sz="1900">
                <a:cs typeface="Lotus" pitchFamily="2" charset="0"/>
              </a:rPr>
              <a:t>. بعد از اينكه در اين دو اتاقك شعله ايجاد شد توسط كانال هاي مخصوصي كه بين محفظه هاي احتراق تعبيه شده است شعله به ساير محفظه ها نيز سرايت مي كند. جهت انجام فرآيند احتراق</a:t>
            </a:r>
            <a:r>
              <a:rPr lang="fa-IR" altLang="fa-IR" sz="1900">
                <a:cs typeface="Lotus" pitchFamily="2" charset="0"/>
              </a:rPr>
              <a:t> معمولا“ </a:t>
            </a:r>
            <a:r>
              <a:rPr lang="ar-SA" altLang="fa-IR" sz="1900">
                <a:cs typeface="Lotus" pitchFamily="2" charset="0"/>
              </a:rPr>
              <a:t> از دو نوع سوخت كه بستگي به فصل كاري نيروگاه  دارد استفاده مي شود. سوخت مصرفي در فصول سرد سال </a:t>
            </a:r>
            <a:r>
              <a:rPr lang="fa-IR" altLang="fa-IR" sz="1900">
                <a:cs typeface="Lotus" pitchFamily="2" charset="0"/>
              </a:rPr>
              <a:t>معمولا“ </a:t>
            </a:r>
            <a:r>
              <a:rPr lang="ar-SA" altLang="fa-IR" sz="1900">
                <a:cs typeface="Lotus" pitchFamily="2" charset="0"/>
              </a:rPr>
              <a:t>گازوييل</a:t>
            </a:r>
            <a:r>
              <a:rPr lang="fa-IR" altLang="fa-IR" sz="1900">
                <a:cs typeface="Lotus" pitchFamily="2" charset="0"/>
              </a:rPr>
              <a:t> يا مازوت</a:t>
            </a:r>
            <a:r>
              <a:rPr lang="ar-SA" altLang="fa-IR" sz="1900">
                <a:cs typeface="Lotus" pitchFamily="2" charset="0"/>
              </a:rPr>
              <a:t> بوده و در فصول گرم </a:t>
            </a:r>
            <a:r>
              <a:rPr lang="fa-IR" altLang="fa-IR" sz="1900">
                <a:cs typeface="Lotus" pitchFamily="2" charset="0"/>
              </a:rPr>
              <a:t>بيشتر از سوخت </a:t>
            </a:r>
            <a:r>
              <a:rPr lang="ar-SA" altLang="fa-IR" sz="1900">
                <a:cs typeface="Lotus" pitchFamily="2" charset="0"/>
              </a:rPr>
              <a:t>گاز استفاده مي شود.</a:t>
            </a:r>
          </a:p>
          <a:p>
            <a:pPr eaLnBrk="1" hangingPunct="1">
              <a:lnSpc>
                <a:spcPct val="90000"/>
              </a:lnSpc>
            </a:pPr>
            <a:r>
              <a:rPr lang="ar-SA" altLang="fa-IR" sz="1900">
                <a:cs typeface="Lotus" pitchFamily="2" charset="0"/>
              </a:rPr>
              <a:t>گاز شهري مورد استفاده با توجه به </a:t>
            </a:r>
            <a:r>
              <a:rPr lang="fa-IR" altLang="fa-IR" sz="1900">
                <a:cs typeface="Lotus" pitchFamily="2" charset="0"/>
              </a:rPr>
              <a:t>وجود ناخالصيهای موجود و برای به دست آوردن </a:t>
            </a:r>
            <a:r>
              <a:rPr lang="ar-SA" altLang="fa-IR" sz="1900">
                <a:cs typeface="Lotus" pitchFamily="2" charset="0"/>
              </a:rPr>
              <a:t>كيفيت مطلوب </a:t>
            </a:r>
            <a:r>
              <a:rPr lang="fa-IR" altLang="fa-IR" sz="1900">
                <a:cs typeface="Lotus" pitchFamily="2" charset="0"/>
              </a:rPr>
              <a:t>ا</a:t>
            </a:r>
            <a:r>
              <a:rPr lang="ar-SA" altLang="fa-IR" sz="1900">
                <a:cs typeface="Lotus" pitchFamily="2" charset="0"/>
              </a:rPr>
              <a:t>ز فيلترهايي با مش بندي </a:t>
            </a:r>
            <a:r>
              <a:rPr lang="fa-IR" altLang="fa-IR" sz="1900">
                <a:cs typeface="Lotus" pitchFamily="2" charset="0"/>
              </a:rPr>
              <a:t>در حدود </a:t>
            </a:r>
            <a:r>
              <a:rPr lang="ar-SA" altLang="fa-IR" sz="1900">
                <a:cs typeface="Lotus" pitchFamily="2" charset="0"/>
              </a:rPr>
              <a:t>5 ميكرون عبور مي دهند. با انجام اين عمل كيفيت گاز تا حدود زيادي بهبود يا</a:t>
            </a:r>
            <a:r>
              <a:rPr lang="fa-IR" altLang="fa-IR" sz="1900">
                <a:cs typeface="Lotus" pitchFamily="2" charset="0"/>
              </a:rPr>
              <a:t>فته و مورد استفاده در واحد قرار می گيرد .</a:t>
            </a:r>
            <a:r>
              <a:rPr lang="ar-SA" altLang="fa-IR" sz="1900">
                <a:cs typeface="Lotus" pitchFamily="2" charset="0"/>
              </a:rPr>
              <a:t> در فصل زمستان به علت بالا بودن مصرف </a:t>
            </a:r>
            <a:r>
              <a:rPr lang="fa-IR" altLang="fa-IR" sz="1900">
                <a:cs typeface="Lotus" pitchFamily="2" charset="0"/>
              </a:rPr>
              <a:t>سوخت </a:t>
            </a:r>
            <a:r>
              <a:rPr lang="ar-SA" altLang="fa-IR" sz="1900">
                <a:cs typeface="Lotus" pitchFamily="2" charset="0"/>
              </a:rPr>
              <a:t>گاز شهري </a:t>
            </a:r>
            <a:r>
              <a:rPr lang="fa-IR" altLang="fa-IR" sz="1900">
                <a:cs typeface="Lotus" pitchFamily="2" charset="0"/>
              </a:rPr>
              <a:t>, سوخت </a:t>
            </a:r>
            <a:r>
              <a:rPr lang="ar-SA" altLang="fa-IR" sz="1900">
                <a:cs typeface="Lotus" pitchFamily="2" charset="0"/>
              </a:rPr>
              <a:t>گاز نيروگاه قطع </a:t>
            </a:r>
            <a:r>
              <a:rPr lang="fa-IR" altLang="fa-IR" sz="1900">
                <a:cs typeface="Lotus" pitchFamily="2" charset="0"/>
              </a:rPr>
              <a:t>ش</a:t>
            </a:r>
            <a:r>
              <a:rPr lang="ar-SA" altLang="fa-IR" sz="1900">
                <a:cs typeface="Lotus" pitchFamily="2" charset="0"/>
              </a:rPr>
              <a:t>د</a:t>
            </a:r>
            <a:r>
              <a:rPr lang="fa-IR" altLang="fa-IR" sz="1900">
                <a:cs typeface="Lotus" pitchFamily="2" charset="0"/>
              </a:rPr>
              <a:t>ه و</a:t>
            </a:r>
            <a:r>
              <a:rPr lang="ar-SA" altLang="fa-IR" sz="1900">
                <a:cs typeface="Lotus" pitchFamily="2" charset="0"/>
              </a:rPr>
              <a:t> در اين مواقع از </a:t>
            </a:r>
            <a:r>
              <a:rPr lang="fa-IR" altLang="fa-IR" sz="1900">
                <a:cs typeface="Lotus" pitchFamily="2" charset="0"/>
              </a:rPr>
              <a:t>سوخت </a:t>
            </a:r>
            <a:r>
              <a:rPr lang="ar-SA" altLang="fa-IR" sz="1900">
                <a:cs typeface="Lotus" pitchFamily="2" charset="0"/>
              </a:rPr>
              <a:t>گازوييل به عنوان سوخت دوم استفاده مي شود.</a:t>
            </a:r>
          </a:p>
          <a:p>
            <a:pPr eaLnBrk="1" hangingPunct="1">
              <a:lnSpc>
                <a:spcPct val="90000"/>
              </a:lnSpc>
            </a:pPr>
            <a:r>
              <a:rPr lang="ar-SA" altLang="fa-IR" sz="1900">
                <a:cs typeface="Lotus" pitchFamily="2" charset="0"/>
              </a:rPr>
              <a:t>بايد توجه داشت كه به علت گران بودن گازوييل و همچنين مشكل حمل و نقل آن </a:t>
            </a:r>
            <a:r>
              <a:rPr lang="fa-IR" altLang="fa-IR" sz="1900">
                <a:cs typeface="Lotus" pitchFamily="2" charset="0"/>
              </a:rPr>
              <a:t>و آلودگی محيط زيست نسبت به سوخت گاز , </a:t>
            </a:r>
            <a:r>
              <a:rPr lang="ar-SA" altLang="fa-IR" sz="1900">
                <a:cs typeface="Lotus" pitchFamily="2" charset="0"/>
              </a:rPr>
              <a:t>استفاده از اين سوخت مقرون به صرفه</a:t>
            </a:r>
            <a:r>
              <a:rPr lang="fa-IR" altLang="fa-IR" sz="1900">
                <a:cs typeface="Lotus" pitchFamily="2" charset="0"/>
              </a:rPr>
              <a:t> نبوده و به همين دليل بيشتر در زمان پيک بار از اين سوخت استفاده می شود .</a:t>
            </a:r>
            <a:r>
              <a:rPr lang="ar-SA" altLang="fa-IR" sz="1900">
                <a:cs typeface="Lotus" pitchFamily="2" charset="0"/>
              </a:rPr>
              <a:t> </a:t>
            </a:r>
            <a:endParaRPr lang="en-US" altLang="fa-IR" sz="1900">
              <a:cs typeface="Lotus" pitchFamily="2" charset="0"/>
            </a:endParaRPr>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1EF569A-64C7-46C7-88D0-5A958490A8DF}"/>
              </a:ext>
            </a:extLst>
          </p:cNvPr>
          <p:cNvSpPr>
            <a:spLocks noGrp="1" noChangeArrowheads="1"/>
          </p:cNvSpPr>
          <p:nvPr>
            <p:ph type="title"/>
          </p:nvPr>
        </p:nvSpPr>
        <p:spPr/>
        <p:txBody>
          <a:bodyPr/>
          <a:lstStyle/>
          <a:p>
            <a:pPr eaLnBrk="1" hangingPunct="1"/>
            <a:r>
              <a:rPr lang="ar-SA" altLang="fa-IR">
                <a:cs typeface="Titr" pitchFamily="2" charset="0"/>
              </a:rPr>
              <a:t>محفظه احتراق</a:t>
            </a:r>
            <a:endParaRPr lang="en-US" altLang="fa-IR">
              <a:cs typeface="Titr" pitchFamily="2" charset="0"/>
            </a:endParaRPr>
          </a:p>
        </p:txBody>
      </p:sp>
      <p:sp>
        <p:nvSpPr>
          <p:cNvPr id="29699" name="Rectangle 3">
            <a:extLst>
              <a:ext uri="{FF2B5EF4-FFF2-40B4-BE49-F238E27FC236}">
                <a16:creationId xmlns:a16="http://schemas.microsoft.com/office/drawing/2014/main" id="{6FE8153A-09E1-4341-933A-3FD3A3E02019}"/>
              </a:ext>
            </a:extLst>
          </p:cNvPr>
          <p:cNvSpPr>
            <a:spLocks noGrp="1" noChangeArrowheads="1"/>
          </p:cNvSpPr>
          <p:nvPr>
            <p:ph type="body" idx="1"/>
          </p:nvPr>
        </p:nvSpPr>
        <p:spPr/>
        <p:txBody>
          <a:bodyPr/>
          <a:lstStyle/>
          <a:p>
            <a:pPr eaLnBrk="1" hangingPunct="1">
              <a:lnSpc>
                <a:spcPct val="120000"/>
              </a:lnSpc>
            </a:pPr>
            <a:r>
              <a:rPr lang="ar-SA" altLang="fa-IR" sz="2400" b="1">
                <a:cs typeface="Lotus" pitchFamily="2" charset="0"/>
              </a:rPr>
              <a:t>محفظه احتراق وظيفه سوزاندن سوخت تزريقي از طريق سوخت پاش ( نازل سوخت ) به همراه هوايي که از کمپرسور تأمين مي شود را برعهده دارد .</a:t>
            </a:r>
          </a:p>
          <a:p>
            <a:pPr eaLnBrk="1" hangingPunct="1">
              <a:lnSpc>
                <a:spcPct val="120000"/>
              </a:lnSpc>
            </a:pPr>
            <a:r>
              <a:rPr lang="ar-SA" altLang="fa-IR" sz="2400" b="1">
                <a:cs typeface="Lotus" pitchFamily="2" charset="0"/>
              </a:rPr>
              <a:t>مقدار سوختي که به هوا تزريق مي شود بستگي به حداکثر افزايش دماي مورد نياز دارد وچون اين فاکتور توسط مقاومت مواد محدود مي شود افزايش درجه حرارت معمولا در حدود </a:t>
            </a:r>
            <a:r>
              <a:rPr lang="fa-IR" altLang="fa-IR" sz="2400" b="1">
                <a:cs typeface="Lotus" pitchFamily="2" charset="0"/>
              </a:rPr>
              <a:t>700 </a:t>
            </a:r>
            <a:r>
              <a:rPr lang="ar-SA" altLang="fa-IR" sz="2400" b="1">
                <a:cs typeface="Lotus" pitchFamily="2" charset="0"/>
              </a:rPr>
              <a:t>درجه سانتيگراد الي 1200 درجه سانتيگراد مي باشد البته چون هوا در اثر کار انجام شده بر روي آن توسط کمپرسور تا حدي گرم شده است ، لذا افزايش دماي مورد احتياج در محفظه احتراق معمولا بين </a:t>
            </a:r>
            <a:r>
              <a:rPr lang="ar-SA" altLang="fa-IR" sz="2400" b="1"/>
              <a:t>˚</a:t>
            </a:r>
            <a:r>
              <a:rPr lang="zu-ZA" altLang="fa-IR" sz="2400" b="1">
                <a:cs typeface="Lotus" pitchFamily="2" charset="0"/>
              </a:rPr>
              <a:t>c</a:t>
            </a:r>
            <a:r>
              <a:rPr lang="fa-IR" altLang="fa-IR" sz="2400" b="1">
                <a:cs typeface="Lotus" pitchFamily="2" charset="0"/>
              </a:rPr>
              <a:t>500 </a:t>
            </a:r>
            <a:r>
              <a:rPr lang="ar-SA" altLang="fa-IR" sz="2400" b="1">
                <a:cs typeface="Lotus" pitchFamily="2" charset="0"/>
              </a:rPr>
              <a:t>تا</a:t>
            </a:r>
            <a:r>
              <a:rPr lang="ar-SA" altLang="fa-IR" sz="2400" b="1"/>
              <a:t>˚</a:t>
            </a:r>
            <a:r>
              <a:rPr lang="zu-ZA" altLang="fa-IR" sz="2400" b="1">
                <a:cs typeface="Lotus" pitchFamily="2" charset="0"/>
              </a:rPr>
              <a:t>c</a:t>
            </a:r>
            <a:r>
              <a:rPr lang="fa-IR" altLang="fa-IR" sz="2400" b="1">
                <a:cs typeface="Lotus" pitchFamily="2" charset="0"/>
              </a:rPr>
              <a:t>800 </a:t>
            </a:r>
            <a:r>
              <a:rPr lang="ar-SA" altLang="fa-IR" sz="2400" b="1">
                <a:cs typeface="Lotus" pitchFamily="2" charset="0"/>
              </a:rPr>
              <a:t>است.</a:t>
            </a:r>
            <a:endParaRPr lang="en-US" altLang="fa-IR" sz="2400" b="1">
              <a:cs typeface="Lotus" pitchFamily="2" charset="0"/>
            </a:endParaRPr>
          </a:p>
        </p:txBody>
      </p:sp>
    </p:spTree>
  </p:cSld>
  <p:clrMapOvr>
    <a:masterClrMapping/>
  </p:clrMapOvr>
  <p:transition spd="med">
    <p:wipe dir="d"/>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3904</TotalTime>
  <Words>6619</Words>
  <Application>Microsoft Office PowerPoint</Application>
  <PresentationFormat>On-screen Show (4:3)</PresentationFormat>
  <Paragraphs>481</Paragraphs>
  <Slides>75</Slides>
  <Notes>5</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75</vt:i4>
      </vt:variant>
    </vt:vector>
  </HeadingPairs>
  <TitlesOfParts>
    <vt:vector size="89" baseType="lpstr">
      <vt:lpstr>Adobe Garamond Pro Bold</vt:lpstr>
      <vt:lpstr>Arial</vt:lpstr>
      <vt:lpstr>Arial Black</vt:lpstr>
      <vt:lpstr>Arial Unicode MS</vt:lpstr>
      <vt:lpstr>B Homa</vt:lpstr>
      <vt:lpstr>Calibri</vt:lpstr>
      <vt:lpstr>Lotus</vt:lpstr>
      <vt:lpstr>Times New Roman</vt:lpstr>
      <vt:lpstr>Titr</vt:lpstr>
      <vt:lpstr>Wingdings</vt:lpstr>
      <vt:lpstr>Yagut</vt:lpstr>
      <vt:lpstr>Zar</vt:lpstr>
      <vt:lpstr>Custom Design</vt:lpstr>
      <vt:lpstr>Radial</vt:lpstr>
      <vt:lpstr>آشنائی با نيروگاه سيکل ترکيبی</vt:lpstr>
      <vt:lpstr>انواع نيروگاه</vt:lpstr>
      <vt:lpstr>توضيح هزينه و راندمان</vt:lpstr>
      <vt:lpstr>  بخش هاي نيروگاه سيكل تركيبي </vt:lpstr>
      <vt:lpstr>  اجزاي اصلي واحد هاي گازي نيروگاه سيكل تركيبي </vt:lpstr>
      <vt:lpstr>كمپرسور </vt:lpstr>
      <vt:lpstr>كمپرسور</vt:lpstr>
      <vt:lpstr>محفظه احتراق </vt:lpstr>
      <vt:lpstr>محفظه احتراق</vt:lpstr>
      <vt:lpstr>اجزای اتاقک احتراق </vt:lpstr>
      <vt:lpstr>محفظه احتراق</vt:lpstr>
      <vt:lpstr>فرآيند احتراق</vt:lpstr>
      <vt:lpstr>فرآيند احتراق</vt:lpstr>
      <vt:lpstr>فرآيند احتراق</vt:lpstr>
      <vt:lpstr>توربين </vt:lpstr>
      <vt:lpstr>توربين</vt:lpstr>
      <vt:lpstr>توربين</vt:lpstr>
      <vt:lpstr>سيستم روغنكاري واحدهاي گازي نيروگاه سيكل تركيبي </vt:lpstr>
      <vt:lpstr>سيستم روغنكاري واحدهاي گازي نيروگاه سيكل تركيبي</vt:lpstr>
      <vt:lpstr>مسير سيستم خنك كاري ( سيستم كولينگ cooling water )</vt:lpstr>
      <vt:lpstr>سيستم تريپ اويل Trip Oil </vt:lpstr>
      <vt:lpstr>سيستم سوخت </vt:lpstr>
      <vt:lpstr>سيستم سوخت</vt:lpstr>
      <vt:lpstr>سيستم هواي كولينگ و سيلينگ </vt:lpstr>
      <vt:lpstr>سيستم هواي اتمايزينگ</vt:lpstr>
      <vt:lpstr> ژنراتور </vt:lpstr>
      <vt:lpstr>ژنراتور و ترانس</vt:lpstr>
      <vt:lpstr>ترانسفورماتورها</vt:lpstr>
      <vt:lpstr>بخش توربين بخار</vt:lpstr>
      <vt:lpstr>سيكل ترکيبی</vt:lpstr>
      <vt:lpstr>تجهيزات اصلي سيكل كاري  واحد بخار</vt:lpstr>
      <vt:lpstr>سيكل كاري  واحد بخار</vt:lpstr>
      <vt:lpstr>مسير بويلرها (سيستم آب كندانسيت )</vt:lpstr>
      <vt:lpstr>سيستم كندانسيت </vt:lpstr>
      <vt:lpstr>کندانسور و دلايل احتياج به آن</vt:lpstr>
      <vt:lpstr>کندانسور</vt:lpstr>
      <vt:lpstr>اکستراکش پمپ و شرايط راه اندازی آن</vt:lpstr>
      <vt:lpstr>بوستر پمپCBP وشرايط راه اندازی آن</vt:lpstr>
      <vt:lpstr>سيستم تأمين خلاء </vt:lpstr>
      <vt:lpstr>اجكتور راه انداز ( HOGGING EJECTOR )</vt:lpstr>
      <vt:lpstr>اجكتور اصلي ( HOLDING  EJECTOR) </vt:lpstr>
      <vt:lpstr>بويلرHRSG   (مولد بخار باز ياب حرارتي) </vt:lpstr>
      <vt:lpstr>بويلرHRSG</vt:lpstr>
      <vt:lpstr>سيستم LP   ( دياريتور ) </vt:lpstr>
      <vt:lpstr>اجزاء سيستم LP</vt:lpstr>
      <vt:lpstr> نحوه گاز زدائي در دياريتور</vt:lpstr>
      <vt:lpstr>نحوه عمل كرد سيستم اواپراتور</vt:lpstr>
      <vt:lpstr>سيتم آب تغذيه feed water system  </vt:lpstr>
      <vt:lpstr>اجزاء سيستم Feed Water System </vt:lpstr>
      <vt:lpstr>سيستم روغنكاري فيد پمپ FWP</vt:lpstr>
      <vt:lpstr>IPسيستم </vt:lpstr>
      <vt:lpstr>وظيفه درام IP و تجهيزات آن</vt:lpstr>
      <vt:lpstr>سيستم  HP</vt:lpstr>
      <vt:lpstr>اجزای سيستم HP</vt:lpstr>
      <vt:lpstr>وظيفه درام HP و تجهيزات آن</vt:lpstr>
      <vt:lpstr>سيستم BLOW DOWN</vt:lpstr>
      <vt:lpstr>سيستم هيدروليك بويلر </vt:lpstr>
      <vt:lpstr>سيستم هواي سيل دايورتردمپر</vt:lpstr>
      <vt:lpstr>توربين بخار </vt:lpstr>
      <vt:lpstr>توربين بخار</vt:lpstr>
      <vt:lpstr>اجزاء سيستم روغنكاري توربين بخار</vt:lpstr>
      <vt:lpstr>سيستم روغن كنترل توربين بخار</vt:lpstr>
      <vt:lpstr>سيستم سيل توربين </vt:lpstr>
      <vt:lpstr>سيستم باي پس بخش بخار</vt:lpstr>
      <vt:lpstr>برخي از حفاظت هاي توربين بخار </vt:lpstr>
      <vt:lpstr>سيستم خنك كاري اصلي Main cooling </vt:lpstr>
      <vt:lpstr>Main cooling</vt:lpstr>
      <vt:lpstr>اجزاء و سيستم هاي موجود در سيستم خنک كاري اصلي </vt:lpstr>
      <vt:lpstr>هيدروتوربين</vt:lpstr>
      <vt:lpstr>سيستم كنترل سطحWater balance (M.C) </vt:lpstr>
      <vt:lpstr>سيستم   AUXILARY  COOLIMG </vt:lpstr>
      <vt:lpstr>سيستم   AUXILARY  COOLIMG</vt:lpstr>
      <vt:lpstr>اجزاء سيستم  AUXILARY  COOLIMG</vt:lpstr>
      <vt:lpstr>AUXILARY  COOLIMG</vt:lpstr>
      <vt:lpstr>پايان</vt:lpstr>
    </vt:vector>
  </TitlesOfParts>
  <Company>Tehran 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Asaei</dc:creator>
  <cp:lastModifiedBy>2</cp:lastModifiedBy>
  <cp:revision>318</cp:revision>
  <cp:lastPrinted>1601-01-01T00:00:00Z</cp:lastPrinted>
  <dcterms:created xsi:type="dcterms:W3CDTF">2007-01-29T15:51:57Z</dcterms:created>
  <dcterms:modified xsi:type="dcterms:W3CDTF">2020-04-12T04:37:04Z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